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40" r:id="rId3"/>
    <p:sldId id="431" r:id="rId4"/>
    <p:sldId id="432" r:id="rId5"/>
    <p:sldId id="441" r:id="rId6"/>
    <p:sldId id="445" r:id="rId7"/>
    <p:sldId id="442" r:id="rId8"/>
    <p:sldId id="450" r:id="rId9"/>
    <p:sldId id="451" r:id="rId10"/>
    <p:sldId id="452" r:id="rId11"/>
    <p:sldId id="448" r:id="rId12"/>
    <p:sldId id="453" r:id="rId13"/>
    <p:sldId id="420" r:id="rId14"/>
    <p:sldId id="435" r:id="rId15"/>
    <p:sldId id="439" r:id="rId16"/>
    <p:sldId id="449" r:id="rId17"/>
  </p:sldIdLst>
  <p:sldSz cx="10075863" cy="7562850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96" autoAdjust="0"/>
  </p:normalViewPr>
  <p:slideViewPr>
    <p:cSldViewPr>
      <p:cViewPr varScale="1">
        <p:scale>
          <a:sx n="75" d="100"/>
          <a:sy n="75" d="100"/>
        </p:scale>
        <p:origin x="-1445" y="-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79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D51E16-AAAC-453B-B2AA-D2285D36C11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6FAFB3-863C-4D6C-8411-023A9FE4717B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834A4B9-A0F6-4D00-A61F-BD789032F5B6}" type="parTrans" cxnId="{283E1744-A608-4942-9B29-2110BFB794C6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D2E42D6-F80D-4788-98DA-64DAEF0668DA}" type="sibTrans" cxnId="{283E1744-A608-4942-9B29-2110BFB794C6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90C3517-CB53-4006-9098-E4E7507CB56B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Khái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niệm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2895779-D328-4BEC-80C0-7BEF50EE0AAD}" type="parTrans" cxnId="{230E8440-0BC8-4ABF-8709-8349C983C104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5EFB72EC-EF1D-4EEC-A84D-CE1E20B1A9DB}" type="sibTrans" cxnId="{230E8440-0BC8-4ABF-8709-8349C983C104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46C90EF-28D4-4661-9812-1FA646AA61B8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994A74B-B4EC-418B-979C-63C62CD7C8F0}" type="parTrans" cxnId="{4F02DDD7-1ED8-416E-A12D-3E375AD989E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5D799244-34AD-409E-8119-5F96B01B5E34}" type="sibTrans" cxnId="{4F02DDD7-1ED8-416E-A12D-3E375AD989E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8441947-000C-4135-8431-6F3949180784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Nội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dung chi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hoạt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động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SXKD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20D2C49-05E9-4DC8-BDBE-9723DD512B3C}" type="parTrans" cxnId="{76C8124F-3352-470E-AE3B-36EE8B09E807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C27A4C95-C05C-44A5-989A-CCD9C3C8CF71}" type="sibTrans" cxnId="{76C8124F-3352-470E-AE3B-36EE8B09E807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51D8150F-5B07-4BA6-A71C-34F577584A71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07D127CC-FE68-4E17-9D9A-124624C33B01}" type="parTrans" cxnId="{715FC3D2-981D-45B1-90A3-60EEA51796B4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BACB3A5D-712B-4291-BB46-1696B16BE422}" type="sibTrans" cxnId="{715FC3D2-981D-45B1-90A3-60EEA51796B4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FB9AE5C7-0FD6-4106-891D-1CAE7BAF6B34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Sơ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đồ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hạch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toán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kế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toán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3FCF63E-98E3-4D7A-B18B-3D21CDD84EEC}" type="parTrans" cxnId="{E18899BA-C009-4AF5-B9CE-603AAEB2B2A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97D00EC9-8961-4347-8228-9A2ED625146B}" type="sibTrans" cxnId="{E18899BA-C009-4AF5-B9CE-603AAEB2B2A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268FFCC8-25DE-4AEE-B0C5-A39A9E74CF22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F8214BB-94B5-4231-930C-4079978B5A42}" type="parTrans" cxnId="{5955EA13-EB21-41DE-A2B0-87D36534F0D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9C2E3406-412A-4E09-9161-32DE452A8D0D}" type="sibTrans" cxnId="{5955EA13-EB21-41DE-A2B0-87D36534F0D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2B1F973F-B018-4694-9039-54B95FBBAFCA}">
      <dgm:prSet phldrT="[Text]"/>
      <dgm:spPr/>
      <dgm:t>
        <a:bodyPr/>
        <a:lstStyle/>
        <a:p>
          <a:r>
            <a:rPr lang="en-US" smtClean="0">
              <a:latin typeface="Times New Roman" pitchFamily="18" charset="0"/>
              <a:cs typeface="Times New Roman" pitchFamily="18" charset="0"/>
            </a:rPr>
            <a:t>Tài khoản sử dụng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FC2360A-8899-46CA-9835-2BD0B92A9C87}" type="parTrans" cxnId="{C5122F4F-B7EC-4E12-87D0-807B2E0E0A7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A2481DBF-4C2F-45B8-9888-ADA1A406C465}" type="sibTrans" cxnId="{C5122F4F-B7EC-4E12-87D0-807B2E0E0A7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A013AEA8-1AC4-461C-8942-5E1F47F6C924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97A79533-DDF4-4D2B-85CC-EF7069817A9B}" type="parTrans" cxnId="{BCA44146-0DFD-418D-9376-526D8A5E16EE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462EB069-BAC8-470D-8986-38B700E10508}" type="sibTrans" cxnId="{BCA44146-0DFD-418D-9376-526D8A5E16EE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6294DF05-FF79-48CB-AAB2-4C243666A01A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Chứng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từ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sổ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sách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752FBED-6F7D-4382-AE28-4178F5CEB682}" type="parTrans" cxnId="{FCE6B9C0-1C5B-4C62-AA4A-CD04C0504155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245D0E89-F492-49A9-ABCF-A27A51C84926}" type="sibTrans" cxnId="{FCE6B9C0-1C5B-4C62-AA4A-CD04C0504155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1E9AB09-DDD6-4324-A4BA-5CABF542D359}" type="pres">
      <dgm:prSet presAssocID="{CDD51E16-AAAC-453B-B2AA-D2285D36C11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9F96AC-3311-40F0-8858-14820FEFEFDC}" type="pres">
      <dgm:prSet presAssocID="{C06FAFB3-863C-4D6C-8411-023A9FE4717B}" presName="composite" presStyleCnt="0"/>
      <dgm:spPr/>
    </dgm:pt>
    <dgm:pt modelId="{A6F71D57-E627-4B2E-8A93-3DC2E171B5CF}" type="pres">
      <dgm:prSet presAssocID="{C06FAFB3-863C-4D6C-8411-023A9FE4717B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7448A5-675D-43DD-919F-2FCA3FB105DC}" type="pres">
      <dgm:prSet presAssocID="{C06FAFB3-863C-4D6C-8411-023A9FE4717B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DC246-702F-458D-91DB-98364DCA16A3}" type="pres">
      <dgm:prSet presAssocID="{ED2E42D6-F80D-4788-98DA-64DAEF0668DA}" presName="sp" presStyleCnt="0"/>
      <dgm:spPr/>
    </dgm:pt>
    <dgm:pt modelId="{33EA2B31-74AE-4EB7-9668-D6D6D3A27426}" type="pres">
      <dgm:prSet presAssocID="{746C90EF-28D4-4661-9812-1FA646AA61B8}" presName="composite" presStyleCnt="0"/>
      <dgm:spPr/>
    </dgm:pt>
    <dgm:pt modelId="{06CF0D3E-950B-40C8-A036-C4C1F5394594}" type="pres">
      <dgm:prSet presAssocID="{746C90EF-28D4-4661-9812-1FA646AA61B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CC096C-9F7D-4032-A9B2-6872E57FB935}" type="pres">
      <dgm:prSet presAssocID="{746C90EF-28D4-4661-9812-1FA646AA61B8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19BEB-8E81-4269-B579-04B4856783AF}" type="pres">
      <dgm:prSet presAssocID="{5D799244-34AD-409E-8119-5F96B01B5E34}" presName="sp" presStyleCnt="0"/>
      <dgm:spPr/>
    </dgm:pt>
    <dgm:pt modelId="{5D71F36E-0225-4CC4-943F-B16B3CDF8C1F}" type="pres">
      <dgm:prSet presAssocID="{268FFCC8-25DE-4AEE-B0C5-A39A9E74CF22}" presName="composite" presStyleCnt="0"/>
      <dgm:spPr/>
    </dgm:pt>
    <dgm:pt modelId="{26000443-F094-4433-85D4-521217AC452F}" type="pres">
      <dgm:prSet presAssocID="{268FFCC8-25DE-4AEE-B0C5-A39A9E74CF22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3EC4B0-16E3-4856-BEEE-7E5C29E801A2}" type="pres">
      <dgm:prSet presAssocID="{268FFCC8-25DE-4AEE-B0C5-A39A9E74CF22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91570E-1ABA-4952-BEF9-6290071FA001}" type="pres">
      <dgm:prSet presAssocID="{9C2E3406-412A-4E09-9161-32DE452A8D0D}" presName="sp" presStyleCnt="0"/>
      <dgm:spPr/>
    </dgm:pt>
    <dgm:pt modelId="{0864D32F-AD26-4F19-B6F9-45FB3BF5FEFB}" type="pres">
      <dgm:prSet presAssocID="{51D8150F-5B07-4BA6-A71C-34F577584A71}" presName="composite" presStyleCnt="0"/>
      <dgm:spPr/>
    </dgm:pt>
    <dgm:pt modelId="{25669C84-C7B9-424A-A82D-C8EC8B057004}" type="pres">
      <dgm:prSet presAssocID="{51D8150F-5B07-4BA6-A71C-34F577584A71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796AD-8CC2-4D28-A610-E928756FDB1E}" type="pres">
      <dgm:prSet presAssocID="{51D8150F-5B07-4BA6-A71C-34F577584A71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3994F5-0A67-49BA-81D9-3E7377791F05}" type="pres">
      <dgm:prSet presAssocID="{BACB3A5D-712B-4291-BB46-1696B16BE422}" presName="sp" presStyleCnt="0"/>
      <dgm:spPr/>
    </dgm:pt>
    <dgm:pt modelId="{0180AF20-3C3B-4D00-A553-EE814D8F2039}" type="pres">
      <dgm:prSet presAssocID="{A013AEA8-1AC4-461C-8942-5E1F47F6C924}" presName="composite" presStyleCnt="0"/>
      <dgm:spPr/>
    </dgm:pt>
    <dgm:pt modelId="{F6A138D8-721C-42DD-9F8D-4C2C2F99E517}" type="pres">
      <dgm:prSet presAssocID="{A013AEA8-1AC4-461C-8942-5E1F47F6C92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396A63-15C1-41A1-9484-56892974E4A7}" type="pres">
      <dgm:prSet presAssocID="{A013AEA8-1AC4-461C-8942-5E1F47F6C924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BB3620-B2EC-4363-95F6-E16E47DFD138}" type="presOf" srcId="{746C90EF-28D4-4661-9812-1FA646AA61B8}" destId="{06CF0D3E-950B-40C8-A036-C4C1F5394594}" srcOrd="0" destOrd="0" presId="urn:microsoft.com/office/officeart/2005/8/layout/chevron2"/>
    <dgm:cxn modelId="{A7546B79-160A-4AAE-ACD9-C439DB94A2C9}" type="presOf" srcId="{51D8150F-5B07-4BA6-A71C-34F577584A71}" destId="{25669C84-C7B9-424A-A82D-C8EC8B057004}" srcOrd="0" destOrd="0" presId="urn:microsoft.com/office/officeart/2005/8/layout/chevron2"/>
    <dgm:cxn modelId="{283E1744-A608-4942-9B29-2110BFB794C6}" srcId="{CDD51E16-AAAC-453B-B2AA-D2285D36C11B}" destId="{C06FAFB3-863C-4D6C-8411-023A9FE4717B}" srcOrd="0" destOrd="0" parTransId="{B834A4B9-A0F6-4D00-A61F-BD789032F5B6}" sibTransId="{ED2E42D6-F80D-4788-98DA-64DAEF0668DA}"/>
    <dgm:cxn modelId="{FCE6B9C0-1C5B-4C62-AA4A-CD04C0504155}" srcId="{A013AEA8-1AC4-461C-8942-5E1F47F6C924}" destId="{6294DF05-FF79-48CB-AAB2-4C243666A01A}" srcOrd="0" destOrd="0" parTransId="{B752FBED-6F7D-4382-AE28-4178F5CEB682}" sibTransId="{245D0E89-F492-49A9-ABCF-A27A51C84926}"/>
    <dgm:cxn modelId="{76C8124F-3352-470E-AE3B-36EE8B09E807}" srcId="{746C90EF-28D4-4661-9812-1FA646AA61B8}" destId="{78441947-000C-4135-8431-6F3949180784}" srcOrd="0" destOrd="0" parTransId="{120D2C49-05E9-4DC8-BDBE-9723DD512B3C}" sibTransId="{C27A4C95-C05C-44A5-989A-CCD9C3C8CF71}"/>
    <dgm:cxn modelId="{C5122F4F-B7EC-4E12-87D0-807B2E0E0A78}" srcId="{268FFCC8-25DE-4AEE-B0C5-A39A9E74CF22}" destId="{2B1F973F-B018-4694-9039-54B95FBBAFCA}" srcOrd="0" destOrd="0" parTransId="{4FC2360A-8899-46CA-9835-2BD0B92A9C87}" sibTransId="{A2481DBF-4C2F-45B8-9888-ADA1A406C465}"/>
    <dgm:cxn modelId="{E18899BA-C009-4AF5-B9CE-603AAEB2B2AF}" srcId="{51D8150F-5B07-4BA6-A71C-34F577584A71}" destId="{FB9AE5C7-0FD6-4106-891D-1CAE7BAF6B34}" srcOrd="0" destOrd="0" parTransId="{83FCF63E-98E3-4D7A-B18B-3D21CDD84EEC}" sibTransId="{97D00EC9-8961-4347-8228-9A2ED625146B}"/>
    <dgm:cxn modelId="{715FC3D2-981D-45B1-90A3-60EEA51796B4}" srcId="{CDD51E16-AAAC-453B-B2AA-D2285D36C11B}" destId="{51D8150F-5B07-4BA6-A71C-34F577584A71}" srcOrd="3" destOrd="0" parTransId="{07D127CC-FE68-4E17-9D9A-124624C33B01}" sibTransId="{BACB3A5D-712B-4291-BB46-1696B16BE422}"/>
    <dgm:cxn modelId="{6D00BC04-89FC-4BD1-AF39-280C66A675E1}" type="presOf" srcId="{6294DF05-FF79-48CB-AAB2-4C243666A01A}" destId="{5A396A63-15C1-41A1-9484-56892974E4A7}" srcOrd="0" destOrd="0" presId="urn:microsoft.com/office/officeart/2005/8/layout/chevron2"/>
    <dgm:cxn modelId="{09D14FCD-3D47-41FF-98A4-4BB46D569AD4}" type="presOf" srcId="{FB9AE5C7-0FD6-4106-891D-1CAE7BAF6B34}" destId="{5F1796AD-8CC2-4D28-A610-E928756FDB1E}" srcOrd="0" destOrd="0" presId="urn:microsoft.com/office/officeart/2005/8/layout/chevron2"/>
    <dgm:cxn modelId="{230E8440-0BC8-4ABF-8709-8349C983C104}" srcId="{C06FAFB3-863C-4D6C-8411-023A9FE4717B}" destId="{390C3517-CB53-4006-9098-E4E7507CB56B}" srcOrd="0" destOrd="0" parTransId="{32895779-D328-4BEC-80C0-7BEF50EE0AAD}" sibTransId="{5EFB72EC-EF1D-4EEC-A84D-CE1E20B1A9DB}"/>
    <dgm:cxn modelId="{5955EA13-EB21-41DE-A2B0-87D36534F0DA}" srcId="{CDD51E16-AAAC-453B-B2AA-D2285D36C11B}" destId="{268FFCC8-25DE-4AEE-B0C5-A39A9E74CF22}" srcOrd="2" destOrd="0" parTransId="{CF8214BB-94B5-4231-930C-4079978B5A42}" sibTransId="{9C2E3406-412A-4E09-9161-32DE452A8D0D}"/>
    <dgm:cxn modelId="{0AEB0589-F95B-4190-9213-3E1F095FE021}" type="presOf" srcId="{CDD51E16-AAAC-453B-B2AA-D2285D36C11B}" destId="{71E9AB09-DDD6-4324-A4BA-5CABF542D359}" srcOrd="0" destOrd="0" presId="urn:microsoft.com/office/officeart/2005/8/layout/chevron2"/>
    <dgm:cxn modelId="{F60B5412-3CAB-4FF2-BFD9-4848D56550E6}" type="presOf" srcId="{78441947-000C-4135-8431-6F3949180784}" destId="{BECC096C-9F7D-4032-A9B2-6872E57FB935}" srcOrd="0" destOrd="0" presId="urn:microsoft.com/office/officeart/2005/8/layout/chevron2"/>
    <dgm:cxn modelId="{7738ECD4-422C-4488-8C27-3A326FE5FF1A}" type="presOf" srcId="{C06FAFB3-863C-4D6C-8411-023A9FE4717B}" destId="{A6F71D57-E627-4B2E-8A93-3DC2E171B5CF}" srcOrd="0" destOrd="0" presId="urn:microsoft.com/office/officeart/2005/8/layout/chevron2"/>
    <dgm:cxn modelId="{7FE8C893-C223-4B92-8CC6-DF9F8A3A10AB}" type="presOf" srcId="{2B1F973F-B018-4694-9039-54B95FBBAFCA}" destId="{663EC4B0-16E3-4856-BEEE-7E5C29E801A2}" srcOrd="0" destOrd="0" presId="urn:microsoft.com/office/officeart/2005/8/layout/chevron2"/>
    <dgm:cxn modelId="{30E9BD1D-6421-4F11-BF5B-CD9A8AC38378}" type="presOf" srcId="{A013AEA8-1AC4-461C-8942-5E1F47F6C924}" destId="{F6A138D8-721C-42DD-9F8D-4C2C2F99E517}" srcOrd="0" destOrd="0" presId="urn:microsoft.com/office/officeart/2005/8/layout/chevron2"/>
    <dgm:cxn modelId="{4F02DDD7-1ED8-416E-A12D-3E375AD989E8}" srcId="{CDD51E16-AAAC-453B-B2AA-D2285D36C11B}" destId="{746C90EF-28D4-4661-9812-1FA646AA61B8}" srcOrd="1" destOrd="0" parTransId="{F994A74B-B4EC-418B-979C-63C62CD7C8F0}" sibTransId="{5D799244-34AD-409E-8119-5F96B01B5E34}"/>
    <dgm:cxn modelId="{BCA44146-0DFD-418D-9376-526D8A5E16EE}" srcId="{CDD51E16-AAAC-453B-B2AA-D2285D36C11B}" destId="{A013AEA8-1AC4-461C-8942-5E1F47F6C924}" srcOrd="4" destOrd="0" parTransId="{97A79533-DDF4-4D2B-85CC-EF7069817A9B}" sibTransId="{462EB069-BAC8-470D-8986-38B700E10508}"/>
    <dgm:cxn modelId="{F2D3925D-5515-4657-B83C-60DCF406AFEA}" type="presOf" srcId="{390C3517-CB53-4006-9098-E4E7507CB56B}" destId="{FA7448A5-675D-43DD-919F-2FCA3FB105DC}" srcOrd="0" destOrd="0" presId="urn:microsoft.com/office/officeart/2005/8/layout/chevron2"/>
    <dgm:cxn modelId="{9D43E3A1-231A-41EC-8EE1-FC95DB60B4C6}" type="presOf" srcId="{268FFCC8-25DE-4AEE-B0C5-A39A9E74CF22}" destId="{26000443-F094-4433-85D4-521217AC452F}" srcOrd="0" destOrd="0" presId="urn:microsoft.com/office/officeart/2005/8/layout/chevron2"/>
    <dgm:cxn modelId="{B5C46C70-DE08-4355-818E-DF0FB11EE1CC}" type="presParOf" srcId="{71E9AB09-DDD6-4324-A4BA-5CABF542D359}" destId="{949F96AC-3311-40F0-8858-14820FEFEFDC}" srcOrd="0" destOrd="0" presId="urn:microsoft.com/office/officeart/2005/8/layout/chevron2"/>
    <dgm:cxn modelId="{AF3ED125-A4CF-4B6D-BDB1-55309B65DE65}" type="presParOf" srcId="{949F96AC-3311-40F0-8858-14820FEFEFDC}" destId="{A6F71D57-E627-4B2E-8A93-3DC2E171B5CF}" srcOrd="0" destOrd="0" presId="urn:microsoft.com/office/officeart/2005/8/layout/chevron2"/>
    <dgm:cxn modelId="{CE00230E-A386-4A62-9AA1-EB213B70FB44}" type="presParOf" srcId="{949F96AC-3311-40F0-8858-14820FEFEFDC}" destId="{FA7448A5-675D-43DD-919F-2FCA3FB105DC}" srcOrd="1" destOrd="0" presId="urn:microsoft.com/office/officeart/2005/8/layout/chevron2"/>
    <dgm:cxn modelId="{B9FBD0E8-D8C2-496D-B0A9-557CE34FEDA3}" type="presParOf" srcId="{71E9AB09-DDD6-4324-A4BA-5CABF542D359}" destId="{655DC246-702F-458D-91DB-98364DCA16A3}" srcOrd="1" destOrd="0" presId="urn:microsoft.com/office/officeart/2005/8/layout/chevron2"/>
    <dgm:cxn modelId="{E3518D26-9E9C-41B9-AD78-E5E51F1996BD}" type="presParOf" srcId="{71E9AB09-DDD6-4324-A4BA-5CABF542D359}" destId="{33EA2B31-74AE-4EB7-9668-D6D6D3A27426}" srcOrd="2" destOrd="0" presId="urn:microsoft.com/office/officeart/2005/8/layout/chevron2"/>
    <dgm:cxn modelId="{2C154F47-1AF6-4290-94E0-D8721297AD12}" type="presParOf" srcId="{33EA2B31-74AE-4EB7-9668-D6D6D3A27426}" destId="{06CF0D3E-950B-40C8-A036-C4C1F5394594}" srcOrd="0" destOrd="0" presId="urn:microsoft.com/office/officeart/2005/8/layout/chevron2"/>
    <dgm:cxn modelId="{CF4733DF-BC62-47EC-8C38-9FE0F897EEA9}" type="presParOf" srcId="{33EA2B31-74AE-4EB7-9668-D6D6D3A27426}" destId="{BECC096C-9F7D-4032-A9B2-6872E57FB935}" srcOrd="1" destOrd="0" presId="urn:microsoft.com/office/officeart/2005/8/layout/chevron2"/>
    <dgm:cxn modelId="{FB35CA3F-97BC-44B9-9F0C-B7C39DF34E06}" type="presParOf" srcId="{71E9AB09-DDD6-4324-A4BA-5CABF542D359}" destId="{AFC19BEB-8E81-4269-B579-04B4856783AF}" srcOrd="3" destOrd="0" presId="urn:microsoft.com/office/officeart/2005/8/layout/chevron2"/>
    <dgm:cxn modelId="{B94AA5A6-D5EC-4267-ACB1-0041A2DECE32}" type="presParOf" srcId="{71E9AB09-DDD6-4324-A4BA-5CABF542D359}" destId="{5D71F36E-0225-4CC4-943F-B16B3CDF8C1F}" srcOrd="4" destOrd="0" presId="urn:microsoft.com/office/officeart/2005/8/layout/chevron2"/>
    <dgm:cxn modelId="{B8D5E23D-15BE-43F1-83D1-26BC5080C344}" type="presParOf" srcId="{5D71F36E-0225-4CC4-943F-B16B3CDF8C1F}" destId="{26000443-F094-4433-85D4-521217AC452F}" srcOrd="0" destOrd="0" presId="urn:microsoft.com/office/officeart/2005/8/layout/chevron2"/>
    <dgm:cxn modelId="{9BE7EE53-4754-49B9-94C7-DCE389745F24}" type="presParOf" srcId="{5D71F36E-0225-4CC4-943F-B16B3CDF8C1F}" destId="{663EC4B0-16E3-4856-BEEE-7E5C29E801A2}" srcOrd="1" destOrd="0" presId="urn:microsoft.com/office/officeart/2005/8/layout/chevron2"/>
    <dgm:cxn modelId="{2DFFEF5A-9C0B-47CD-8312-C8D1DA88A7C6}" type="presParOf" srcId="{71E9AB09-DDD6-4324-A4BA-5CABF542D359}" destId="{8191570E-1ABA-4952-BEF9-6290071FA001}" srcOrd="5" destOrd="0" presId="urn:microsoft.com/office/officeart/2005/8/layout/chevron2"/>
    <dgm:cxn modelId="{F8307E4D-F58D-40B8-85AB-C404423B4282}" type="presParOf" srcId="{71E9AB09-DDD6-4324-A4BA-5CABF542D359}" destId="{0864D32F-AD26-4F19-B6F9-45FB3BF5FEFB}" srcOrd="6" destOrd="0" presId="urn:microsoft.com/office/officeart/2005/8/layout/chevron2"/>
    <dgm:cxn modelId="{A10D973C-2CCE-4DF2-9A0A-93EC96621212}" type="presParOf" srcId="{0864D32F-AD26-4F19-B6F9-45FB3BF5FEFB}" destId="{25669C84-C7B9-424A-A82D-C8EC8B057004}" srcOrd="0" destOrd="0" presId="urn:microsoft.com/office/officeart/2005/8/layout/chevron2"/>
    <dgm:cxn modelId="{C63A04C2-5E70-472B-AAD6-CD717B41840A}" type="presParOf" srcId="{0864D32F-AD26-4F19-B6F9-45FB3BF5FEFB}" destId="{5F1796AD-8CC2-4D28-A610-E928756FDB1E}" srcOrd="1" destOrd="0" presId="urn:microsoft.com/office/officeart/2005/8/layout/chevron2"/>
    <dgm:cxn modelId="{71E07D42-B080-4093-B404-3F59633CE46E}" type="presParOf" srcId="{71E9AB09-DDD6-4324-A4BA-5CABF542D359}" destId="{F93994F5-0A67-49BA-81D9-3E7377791F05}" srcOrd="7" destOrd="0" presId="urn:microsoft.com/office/officeart/2005/8/layout/chevron2"/>
    <dgm:cxn modelId="{D11EFCDD-EF97-4DA4-A4A9-A06BEE1C0CD2}" type="presParOf" srcId="{71E9AB09-DDD6-4324-A4BA-5CABF542D359}" destId="{0180AF20-3C3B-4D00-A553-EE814D8F2039}" srcOrd="8" destOrd="0" presId="urn:microsoft.com/office/officeart/2005/8/layout/chevron2"/>
    <dgm:cxn modelId="{ECF158B2-154A-4E2D-9215-7F54E20B28AE}" type="presParOf" srcId="{0180AF20-3C3B-4D00-A553-EE814D8F2039}" destId="{F6A138D8-721C-42DD-9F8D-4C2C2F99E517}" srcOrd="0" destOrd="0" presId="urn:microsoft.com/office/officeart/2005/8/layout/chevron2"/>
    <dgm:cxn modelId="{987836F8-6232-442E-AB8D-0AB753AACEDB}" type="presParOf" srcId="{0180AF20-3C3B-4D00-A553-EE814D8F2039}" destId="{5A396A63-15C1-41A1-9484-56892974E4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F71D57-E627-4B2E-8A93-3DC2E171B5CF}">
      <dsp:nvSpPr>
        <dsp:cNvPr id="0" name=""/>
        <dsp:cNvSpPr/>
      </dsp:nvSpPr>
      <dsp:spPr>
        <a:xfrm rot="5400000">
          <a:off x="-145551" y="147715"/>
          <a:ext cx="970341" cy="67923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551" y="147715"/>
        <a:ext cx="970341" cy="679238"/>
      </dsp:txXfrm>
    </dsp:sp>
    <dsp:sp modelId="{FA7448A5-675D-43DD-919F-2FCA3FB105DC}">
      <dsp:nvSpPr>
        <dsp:cNvPr id="0" name=""/>
        <dsp:cNvSpPr/>
      </dsp:nvSpPr>
      <dsp:spPr>
        <a:xfrm rot="5400000">
          <a:off x="4454805" y="-3773402"/>
          <a:ext cx="631053" cy="81821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Khái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niệm</a:t>
          </a:r>
          <a:endParaRPr lang="en-US" sz="3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4805" y="-3773402"/>
        <a:ext cx="631053" cy="8182186"/>
      </dsp:txXfrm>
    </dsp:sp>
    <dsp:sp modelId="{06CF0D3E-950B-40C8-A036-C4C1F5394594}">
      <dsp:nvSpPr>
        <dsp:cNvPr id="0" name=""/>
        <dsp:cNvSpPr/>
      </dsp:nvSpPr>
      <dsp:spPr>
        <a:xfrm rot="5400000">
          <a:off x="-145551" y="999423"/>
          <a:ext cx="970341" cy="67923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551" y="999423"/>
        <a:ext cx="970341" cy="679238"/>
      </dsp:txXfrm>
    </dsp:sp>
    <dsp:sp modelId="{BECC096C-9F7D-4032-A9B2-6872E57FB935}">
      <dsp:nvSpPr>
        <dsp:cNvPr id="0" name=""/>
        <dsp:cNvSpPr/>
      </dsp:nvSpPr>
      <dsp:spPr>
        <a:xfrm rot="5400000">
          <a:off x="4454971" y="-2921860"/>
          <a:ext cx="630721" cy="81821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Nội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dung chi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hoạt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động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SXKD</a:t>
          </a:r>
          <a:endParaRPr lang="en-US" sz="3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4971" y="-2921860"/>
        <a:ext cx="630721" cy="8182186"/>
      </dsp:txXfrm>
    </dsp:sp>
    <dsp:sp modelId="{26000443-F094-4433-85D4-521217AC452F}">
      <dsp:nvSpPr>
        <dsp:cNvPr id="0" name=""/>
        <dsp:cNvSpPr/>
      </dsp:nvSpPr>
      <dsp:spPr>
        <a:xfrm rot="5400000">
          <a:off x="-145551" y="1851130"/>
          <a:ext cx="970341" cy="67923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551" y="1851130"/>
        <a:ext cx="970341" cy="679238"/>
      </dsp:txXfrm>
    </dsp:sp>
    <dsp:sp modelId="{663EC4B0-16E3-4856-BEEE-7E5C29E801A2}">
      <dsp:nvSpPr>
        <dsp:cNvPr id="0" name=""/>
        <dsp:cNvSpPr/>
      </dsp:nvSpPr>
      <dsp:spPr>
        <a:xfrm rot="5400000">
          <a:off x="4454971" y="-2070152"/>
          <a:ext cx="630721" cy="81821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smtClean="0">
              <a:latin typeface="Times New Roman" pitchFamily="18" charset="0"/>
              <a:cs typeface="Times New Roman" pitchFamily="18" charset="0"/>
            </a:rPr>
            <a:t>Tài khoản sử dụng</a:t>
          </a:r>
          <a:endParaRPr lang="en-US" sz="3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4971" y="-2070152"/>
        <a:ext cx="630721" cy="8182186"/>
      </dsp:txXfrm>
    </dsp:sp>
    <dsp:sp modelId="{25669C84-C7B9-424A-A82D-C8EC8B057004}">
      <dsp:nvSpPr>
        <dsp:cNvPr id="0" name=""/>
        <dsp:cNvSpPr/>
      </dsp:nvSpPr>
      <dsp:spPr>
        <a:xfrm rot="5400000">
          <a:off x="-145551" y="2702838"/>
          <a:ext cx="970341" cy="67923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551" y="2702838"/>
        <a:ext cx="970341" cy="679238"/>
      </dsp:txXfrm>
    </dsp:sp>
    <dsp:sp modelId="{5F1796AD-8CC2-4D28-A610-E928756FDB1E}">
      <dsp:nvSpPr>
        <dsp:cNvPr id="0" name=""/>
        <dsp:cNvSpPr/>
      </dsp:nvSpPr>
      <dsp:spPr>
        <a:xfrm rot="5400000">
          <a:off x="4454971" y="-1218445"/>
          <a:ext cx="630721" cy="81821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Sơ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đồ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hạch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toán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kế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toán</a:t>
          </a:r>
          <a:endParaRPr lang="en-US" sz="3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4971" y="-1218445"/>
        <a:ext cx="630721" cy="8182186"/>
      </dsp:txXfrm>
    </dsp:sp>
    <dsp:sp modelId="{F6A138D8-721C-42DD-9F8D-4C2C2F99E517}">
      <dsp:nvSpPr>
        <dsp:cNvPr id="0" name=""/>
        <dsp:cNvSpPr/>
      </dsp:nvSpPr>
      <dsp:spPr>
        <a:xfrm rot="5400000">
          <a:off x="-145551" y="3554545"/>
          <a:ext cx="970341" cy="67923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45551" y="3554545"/>
        <a:ext cx="970341" cy="679238"/>
      </dsp:txXfrm>
    </dsp:sp>
    <dsp:sp modelId="{5A396A63-15C1-41A1-9484-56892974E4A7}">
      <dsp:nvSpPr>
        <dsp:cNvPr id="0" name=""/>
        <dsp:cNvSpPr/>
      </dsp:nvSpPr>
      <dsp:spPr>
        <a:xfrm rot="5400000">
          <a:off x="4454971" y="-366737"/>
          <a:ext cx="630721" cy="81821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Chứng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từ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sổ</a:t>
          </a:r>
          <a:r>
            <a:rPr lang="en-US" sz="39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900" kern="1200" dirty="0" err="1" smtClean="0">
              <a:latin typeface="Times New Roman" pitchFamily="18" charset="0"/>
              <a:cs typeface="Times New Roman" pitchFamily="18" charset="0"/>
            </a:rPr>
            <a:t>sách</a:t>
          </a:r>
          <a:endParaRPr lang="en-US" sz="3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4971" y="-366737"/>
        <a:ext cx="630721" cy="8182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9035981C-B4BF-43E8-877B-65F1E506BE21}" type="datetimeFigureOut">
              <a:rPr lang="en-US"/>
              <a:pPr>
                <a:defRPr/>
              </a:pPr>
              <a:t>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600C2EE8-914F-43C5-8DC2-7A646D1BE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338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Microsoft YaHei" charset="-122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Microsoft YaHei" charset="-122"/>
            </a:endParaRPr>
          </a:p>
        </p:txBody>
      </p:sp>
      <p:sp>
        <p:nvSpPr>
          <p:cNvPr id="25604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527791BD-86C1-44E2-8028-A1A35D527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596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16BC6B0-88D1-4805-B0B8-EAE2296EDE10}" type="slidenum">
              <a:rPr lang="en-US" smtClean="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eaLnBrk="1"/>
              <a:t>1</a:t>
            </a:fld>
            <a:endParaRPr lang="en-US" smtClean="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763588"/>
            <a:ext cx="5018088" cy="37671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27791BD-86C1-44E2-8028-A1A35D527C6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6266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3C005-12DC-4F35-9049-8848BFA9A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272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01219-A445-41FD-B14A-70474E0FF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513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0913" y="301625"/>
            <a:ext cx="226536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5275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F60E6-4E24-4C64-9563-C550F415C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5432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25CE2-D191-4D9F-816C-6A087203A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393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F2E75-995C-4D75-A778-E1729DC80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764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1D85B-7DB5-4DF9-9956-F2E18BBD0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896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4512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0150" y="1768475"/>
            <a:ext cx="4354513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A47CB-3727-4C23-B4F1-B317FCE0E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580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E41D2-C5FD-48BC-8651-717EF07B3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284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C4601-4DD3-4EFB-9BEA-D185BEEB3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591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2B770-3F8F-4E69-86A1-D19141920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380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4F6FC-B006-41C4-8F2E-FC90173AF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974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EB011-AC62-4004-86EA-37E305FD8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5334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3037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142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8163"/>
            <a:ext cx="2341562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8163"/>
            <a:ext cx="3189287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6888163"/>
            <a:ext cx="2343150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FDA82D55-422B-4690-9B32-F4D513F2D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just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just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237331" y="2060575"/>
            <a:ext cx="9838532" cy="1797050"/>
          </a:xfrm>
        </p:spPr>
        <p:txBody>
          <a:bodyPr/>
          <a:lstStyle/>
          <a:p>
            <a:pPr eaLnBrk="1"/>
            <a:r>
              <a:rPr lang="en-US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 DẪN HẠCH TOÁN CÁC NGHIỆP VỤ CHI HOẠT ĐỘNG SẢN XUẤT KINH DOANH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56138" y="5686425"/>
            <a:ext cx="4941887" cy="1292225"/>
          </a:xfrm>
        </p:spPr>
        <p:txBody>
          <a:bodyPr/>
          <a:lstStyle/>
          <a:p>
            <a:pPr eaLnBrk="1">
              <a:buFont typeface="Times New Roman" pitchFamily="18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……., </a:t>
            </a:r>
            <a:r>
              <a:rPr lang="en-US" dirty="0" err="1" smtClean="0">
                <a:solidFill>
                  <a:schemeClr val="bg1"/>
                </a:solidFill>
              </a:rPr>
              <a:t>ngày</a:t>
            </a:r>
            <a:r>
              <a:rPr lang="en-US" dirty="0" smtClean="0">
                <a:solidFill>
                  <a:schemeClr val="bg1"/>
                </a:solidFill>
              </a:rPr>
              <a:t>….</a:t>
            </a:r>
            <a:r>
              <a:rPr lang="en-US" dirty="0" err="1" smtClean="0">
                <a:solidFill>
                  <a:schemeClr val="bg1"/>
                </a:solidFill>
              </a:rPr>
              <a:t>tháng</a:t>
            </a:r>
            <a:r>
              <a:rPr lang="en-US" dirty="0" smtClean="0">
                <a:solidFill>
                  <a:schemeClr val="bg1"/>
                </a:solidFill>
              </a:rPr>
              <a:t>….</a:t>
            </a:r>
            <a:r>
              <a:rPr lang="en-US" dirty="0" err="1" smtClean="0">
                <a:solidFill>
                  <a:schemeClr val="bg1"/>
                </a:solidFill>
              </a:rPr>
              <a:t>năm</a:t>
            </a:r>
            <a:r>
              <a:rPr lang="en-US" dirty="0" smtClean="0">
                <a:solidFill>
                  <a:schemeClr val="bg1"/>
                </a:solidFill>
              </a:rPr>
              <a:t> 2018</a:t>
            </a:r>
          </a:p>
          <a:p>
            <a:pPr eaLnBrk="1">
              <a:buFont typeface="Times New Roman" pitchFamily="18" charset="0"/>
              <a:buNone/>
            </a:pPr>
            <a:r>
              <a:rPr lang="en-US" dirty="0" err="1" smtClean="0">
                <a:solidFill>
                  <a:schemeClr val="bg1"/>
                </a:solidFill>
              </a:rPr>
              <a:t>Người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trình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bày</a:t>
            </a:r>
            <a:r>
              <a:rPr lang="en-US" dirty="0" smtClean="0">
                <a:solidFill>
                  <a:schemeClr val="bg1"/>
                </a:solidFill>
              </a:rPr>
              <a:t>: …………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23825"/>
            <a:ext cx="9063037" cy="9652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MỘT SỐ BÚT TOÁN THƯỜNG DÙNG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9063037" cy="5715000"/>
          </a:xfrm>
        </p:spPr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US" sz="2300" dirty="0" err="1" smtClean="0"/>
              <a:t>Phân</a:t>
            </a:r>
            <a:r>
              <a:rPr lang="en-US" sz="2300" dirty="0" smtClean="0"/>
              <a:t> </a:t>
            </a:r>
            <a:r>
              <a:rPr lang="en-US" sz="2300" dirty="0" err="1" smtClean="0"/>
              <a:t>bổ</a:t>
            </a:r>
            <a:r>
              <a:rPr lang="en-US" sz="2300" dirty="0" smtClean="0"/>
              <a:t> chi </a:t>
            </a:r>
            <a:r>
              <a:rPr lang="en-US" sz="2300" dirty="0" err="1" smtClean="0"/>
              <a:t>phí</a:t>
            </a:r>
            <a:r>
              <a:rPr lang="en-US" sz="2300" dirty="0" smtClean="0"/>
              <a:t> </a:t>
            </a:r>
            <a:r>
              <a:rPr lang="en-US" sz="2300" dirty="0" err="1" smtClean="0"/>
              <a:t>trả</a:t>
            </a:r>
            <a:r>
              <a:rPr lang="en-US" sz="2300" dirty="0" smtClean="0"/>
              <a:t> </a:t>
            </a:r>
            <a:r>
              <a:rPr lang="en-US" sz="2300" dirty="0" err="1" smtClean="0"/>
              <a:t>trước</a:t>
            </a:r>
            <a:r>
              <a:rPr lang="en-US" sz="2300" dirty="0" smtClean="0"/>
              <a:t> </a:t>
            </a:r>
            <a:r>
              <a:rPr lang="en-US" sz="2300" dirty="0" err="1" smtClean="0"/>
              <a:t>cho</a:t>
            </a:r>
            <a:r>
              <a:rPr lang="en-US" sz="2300" dirty="0" smtClean="0"/>
              <a:t> </a:t>
            </a:r>
            <a:r>
              <a:rPr lang="en-US" sz="2300" dirty="0" err="1" smtClean="0"/>
              <a:t>hoạt</a:t>
            </a:r>
            <a:r>
              <a:rPr lang="en-US" sz="2300" dirty="0" smtClean="0"/>
              <a:t> </a:t>
            </a:r>
            <a:r>
              <a:rPr lang="en-US" sz="2300" dirty="0" err="1" smtClean="0"/>
              <a:t>động</a:t>
            </a:r>
            <a:r>
              <a:rPr lang="en-US" sz="2300" dirty="0" smtClean="0"/>
              <a:t> SXKD</a:t>
            </a:r>
          </a:p>
          <a:p>
            <a:pPr marL="400050" lvl="1" indent="0">
              <a:buNone/>
            </a:pPr>
            <a:r>
              <a:rPr lang="en-US" sz="2300" dirty="0" err="1" smtClean="0"/>
              <a:t>Nợ</a:t>
            </a:r>
            <a:r>
              <a:rPr lang="en-US" sz="2300" dirty="0" smtClean="0"/>
              <a:t> TK 154, 642/</a:t>
            </a:r>
            <a:r>
              <a:rPr lang="en-US" sz="2300" dirty="0" err="1" smtClean="0"/>
              <a:t>Có</a:t>
            </a:r>
            <a:r>
              <a:rPr lang="en-US" sz="2300" dirty="0" smtClean="0"/>
              <a:t> TK 242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300" dirty="0" err="1" smtClean="0"/>
              <a:t>Kết</a:t>
            </a:r>
            <a:r>
              <a:rPr lang="en-US" sz="2300" dirty="0" smtClean="0"/>
              <a:t> </a:t>
            </a:r>
            <a:r>
              <a:rPr lang="en-US" sz="2300" dirty="0" err="1" smtClean="0"/>
              <a:t>chuyển</a:t>
            </a:r>
            <a:r>
              <a:rPr lang="en-US" sz="2300" dirty="0" smtClean="0"/>
              <a:t> chi </a:t>
            </a:r>
            <a:r>
              <a:rPr lang="en-US" sz="2300" dirty="0" err="1" smtClean="0"/>
              <a:t>phí</a:t>
            </a:r>
            <a:r>
              <a:rPr lang="en-US" sz="2300" dirty="0" smtClean="0"/>
              <a:t> </a:t>
            </a:r>
            <a:r>
              <a:rPr lang="en-US" sz="2300" dirty="0" err="1" smtClean="0"/>
              <a:t>chưa</a:t>
            </a:r>
            <a:r>
              <a:rPr lang="en-US" sz="2300" dirty="0" smtClean="0"/>
              <a:t> </a:t>
            </a:r>
            <a:r>
              <a:rPr lang="en-US" sz="2300" dirty="0" err="1" smtClean="0"/>
              <a:t>xác</a:t>
            </a:r>
            <a:r>
              <a:rPr lang="en-US" sz="2300" dirty="0" smtClean="0"/>
              <a:t> </a:t>
            </a:r>
            <a:r>
              <a:rPr lang="en-US" sz="2300" dirty="0" err="1" smtClean="0"/>
              <a:t>định</a:t>
            </a:r>
            <a:r>
              <a:rPr lang="en-US" sz="2300" dirty="0" smtClean="0"/>
              <a:t> </a:t>
            </a:r>
            <a:r>
              <a:rPr lang="en-US" sz="2300" dirty="0" err="1" smtClean="0"/>
              <a:t>được</a:t>
            </a:r>
            <a:r>
              <a:rPr lang="en-US" sz="2300" dirty="0" smtClean="0"/>
              <a:t> </a:t>
            </a:r>
            <a:r>
              <a:rPr lang="en-US" sz="2300" dirty="0" err="1" smtClean="0"/>
              <a:t>đối</a:t>
            </a:r>
            <a:r>
              <a:rPr lang="en-US" sz="2300" dirty="0" smtClean="0"/>
              <a:t> </a:t>
            </a:r>
            <a:r>
              <a:rPr lang="en-US" sz="2300" dirty="0" err="1" smtClean="0"/>
              <a:t>tượng</a:t>
            </a:r>
            <a:r>
              <a:rPr lang="en-US" sz="2300" dirty="0" smtClean="0"/>
              <a:t> sang chi </a:t>
            </a:r>
            <a:r>
              <a:rPr lang="en-US" sz="2300" dirty="0" err="1" smtClean="0"/>
              <a:t>hoạt</a:t>
            </a:r>
            <a:r>
              <a:rPr lang="en-US" sz="2300" dirty="0" smtClean="0"/>
              <a:t> </a:t>
            </a:r>
            <a:r>
              <a:rPr lang="en-US" sz="2300" dirty="0" err="1" smtClean="0"/>
              <a:t>động</a:t>
            </a:r>
            <a:endParaRPr lang="en-US" sz="2300" dirty="0" smtClean="0"/>
          </a:p>
          <a:p>
            <a:pPr marL="400050" lvl="1" indent="0">
              <a:buNone/>
            </a:pPr>
            <a:r>
              <a:rPr lang="en-US" sz="2300" dirty="0" err="1" smtClean="0"/>
              <a:t>Nợ</a:t>
            </a:r>
            <a:r>
              <a:rPr lang="en-US" sz="2300" dirty="0" smtClean="0"/>
              <a:t> TK 154, 642/</a:t>
            </a:r>
            <a:r>
              <a:rPr lang="en-US" sz="2300" dirty="0" err="1" smtClean="0"/>
              <a:t>Có</a:t>
            </a:r>
            <a:r>
              <a:rPr lang="en-US" sz="2300" dirty="0" smtClean="0"/>
              <a:t> TK 652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300" dirty="0" err="1" smtClean="0"/>
              <a:t>Nhập</a:t>
            </a:r>
            <a:r>
              <a:rPr lang="en-US" sz="2300" dirty="0" smtClean="0"/>
              <a:t> </a:t>
            </a:r>
            <a:r>
              <a:rPr lang="en-US" sz="2300" dirty="0" err="1" smtClean="0"/>
              <a:t>kho</a:t>
            </a:r>
            <a:r>
              <a:rPr lang="en-US" sz="2300" dirty="0" smtClean="0"/>
              <a:t> </a:t>
            </a:r>
            <a:r>
              <a:rPr lang="en-US" sz="2300" dirty="0" err="1" smtClean="0"/>
              <a:t>sản</a:t>
            </a:r>
            <a:r>
              <a:rPr lang="en-US" sz="2300" dirty="0" smtClean="0"/>
              <a:t> </a:t>
            </a:r>
            <a:r>
              <a:rPr lang="en-US" sz="2300" dirty="0" err="1" smtClean="0"/>
              <a:t>phẩm</a:t>
            </a:r>
            <a:r>
              <a:rPr lang="en-US" sz="2300" dirty="0" smtClean="0"/>
              <a:t> </a:t>
            </a:r>
            <a:r>
              <a:rPr lang="en-US" sz="2300" dirty="0" err="1" smtClean="0"/>
              <a:t>hoàn</a:t>
            </a:r>
            <a:r>
              <a:rPr lang="en-US" sz="2300" dirty="0" smtClean="0"/>
              <a:t> </a:t>
            </a:r>
            <a:r>
              <a:rPr lang="en-US" sz="2300" dirty="0" err="1" smtClean="0"/>
              <a:t>thành</a:t>
            </a:r>
            <a:endParaRPr lang="en-US" sz="2300" dirty="0" smtClean="0"/>
          </a:p>
          <a:p>
            <a:pPr marL="400050" lvl="1" indent="0">
              <a:buNone/>
            </a:pPr>
            <a:r>
              <a:rPr lang="en-US" sz="2300" dirty="0" err="1" smtClean="0"/>
              <a:t>Nợ</a:t>
            </a:r>
            <a:r>
              <a:rPr lang="en-US" sz="2300" dirty="0" smtClean="0"/>
              <a:t> TK 155/</a:t>
            </a:r>
            <a:r>
              <a:rPr lang="en-US" sz="2300" dirty="0" err="1" smtClean="0"/>
              <a:t>Có</a:t>
            </a:r>
            <a:r>
              <a:rPr lang="en-US" sz="2300" dirty="0" smtClean="0"/>
              <a:t> TK 154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300" dirty="0" err="1" smtClean="0"/>
              <a:t>Sản</a:t>
            </a:r>
            <a:r>
              <a:rPr lang="en-US" sz="2300" dirty="0" smtClean="0"/>
              <a:t> </a:t>
            </a:r>
            <a:r>
              <a:rPr lang="en-US" sz="2300" dirty="0" err="1" smtClean="0"/>
              <a:t>phẩm</a:t>
            </a:r>
            <a:r>
              <a:rPr lang="en-US" sz="2300" dirty="0" smtClean="0"/>
              <a:t> </a:t>
            </a:r>
            <a:r>
              <a:rPr lang="en-US" sz="2300" dirty="0" err="1" smtClean="0"/>
              <a:t>hoàn</a:t>
            </a:r>
            <a:r>
              <a:rPr lang="en-US" sz="2300" dirty="0" smtClean="0"/>
              <a:t> </a:t>
            </a:r>
            <a:r>
              <a:rPr lang="en-US" sz="2300" dirty="0" err="1" smtClean="0"/>
              <a:t>thành</a:t>
            </a:r>
            <a:r>
              <a:rPr lang="en-US" sz="2300" dirty="0" smtClean="0"/>
              <a:t> </a:t>
            </a:r>
            <a:r>
              <a:rPr lang="en-US" sz="2300" dirty="0" err="1" smtClean="0"/>
              <a:t>sản</a:t>
            </a:r>
            <a:r>
              <a:rPr lang="en-US" sz="2300" dirty="0" smtClean="0"/>
              <a:t> </a:t>
            </a:r>
            <a:r>
              <a:rPr lang="en-US" sz="2300" dirty="0" err="1" smtClean="0"/>
              <a:t>xuất</a:t>
            </a:r>
            <a:r>
              <a:rPr lang="en-US" sz="2300" dirty="0" smtClean="0"/>
              <a:t> </a:t>
            </a:r>
            <a:r>
              <a:rPr lang="en-US" sz="2300" dirty="0" err="1" smtClean="0"/>
              <a:t>xong</a:t>
            </a:r>
            <a:r>
              <a:rPr lang="en-US" sz="2300" dirty="0" smtClean="0"/>
              <a:t> </a:t>
            </a:r>
            <a:r>
              <a:rPr lang="en-US" sz="2300" dirty="0" err="1" smtClean="0"/>
              <a:t>chuyển</a:t>
            </a:r>
            <a:r>
              <a:rPr lang="en-US" sz="2300" dirty="0" smtClean="0"/>
              <a:t> </a:t>
            </a:r>
            <a:r>
              <a:rPr lang="en-US" sz="2300" dirty="0" err="1" smtClean="0"/>
              <a:t>thẳng</a:t>
            </a:r>
            <a:r>
              <a:rPr lang="en-US" sz="2300" dirty="0" smtClean="0"/>
              <a:t> </a:t>
            </a:r>
            <a:r>
              <a:rPr lang="en-US" sz="2300" dirty="0" err="1" smtClean="0"/>
              <a:t>cho</a:t>
            </a:r>
            <a:r>
              <a:rPr lang="en-US" sz="2300" dirty="0" smtClean="0"/>
              <a:t> </a:t>
            </a:r>
            <a:r>
              <a:rPr lang="en-US" sz="2300" dirty="0" err="1" smtClean="0"/>
              <a:t>người</a:t>
            </a:r>
            <a:r>
              <a:rPr lang="en-US" sz="2300" dirty="0" smtClean="0"/>
              <a:t> </a:t>
            </a:r>
            <a:r>
              <a:rPr lang="en-US" sz="2300" dirty="0" err="1" smtClean="0"/>
              <a:t>mua</a:t>
            </a:r>
            <a:r>
              <a:rPr lang="en-US" sz="2300" dirty="0" smtClean="0"/>
              <a:t>, </a:t>
            </a:r>
            <a:r>
              <a:rPr lang="en-US" sz="2300" dirty="0" err="1" smtClean="0"/>
              <a:t>không</a:t>
            </a:r>
            <a:r>
              <a:rPr lang="en-US" sz="2300" dirty="0" smtClean="0"/>
              <a:t> qua </a:t>
            </a:r>
            <a:r>
              <a:rPr lang="en-US" sz="2300" dirty="0" err="1" smtClean="0"/>
              <a:t>kho</a:t>
            </a:r>
            <a:endParaRPr lang="en-US" sz="2300" dirty="0" smtClean="0"/>
          </a:p>
          <a:p>
            <a:pPr marL="400050" lvl="1" indent="0">
              <a:buNone/>
            </a:pPr>
            <a:r>
              <a:rPr lang="en-US" sz="2300" dirty="0" err="1" smtClean="0"/>
              <a:t>Nợ</a:t>
            </a:r>
            <a:r>
              <a:rPr lang="en-US" sz="2300" dirty="0" smtClean="0"/>
              <a:t> TK 632/</a:t>
            </a:r>
            <a:r>
              <a:rPr lang="en-US" sz="2300" dirty="0" err="1" smtClean="0"/>
              <a:t>Có</a:t>
            </a:r>
            <a:r>
              <a:rPr lang="en-US" sz="2300" dirty="0" smtClean="0"/>
              <a:t> TK 154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300" dirty="0" err="1" smtClean="0"/>
              <a:t>Các</a:t>
            </a:r>
            <a:r>
              <a:rPr lang="en-US" sz="2300" dirty="0" smtClean="0"/>
              <a:t> </a:t>
            </a:r>
            <a:r>
              <a:rPr lang="en-US" sz="2300" dirty="0" err="1" smtClean="0"/>
              <a:t>khoản</a:t>
            </a:r>
            <a:r>
              <a:rPr lang="en-US" sz="2300" dirty="0" smtClean="0"/>
              <a:t> </a:t>
            </a:r>
            <a:r>
              <a:rPr lang="en-US" sz="2300" dirty="0" err="1" smtClean="0"/>
              <a:t>thu</a:t>
            </a:r>
            <a:r>
              <a:rPr lang="en-US" sz="2300" dirty="0" smtClean="0"/>
              <a:t> </a:t>
            </a:r>
            <a:r>
              <a:rPr lang="en-US" sz="2300" dirty="0" err="1" smtClean="0"/>
              <a:t>hồi</a:t>
            </a:r>
            <a:r>
              <a:rPr lang="en-US" sz="2300" dirty="0" smtClean="0"/>
              <a:t> </a:t>
            </a:r>
            <a:r>
              <a:rPr lang="en-US" sz="2300" dirty="0" err="1" smtClean="0"/>
              <a:t>giảm</a:t>
            </a:r>
            <a:r>
              <a:rPr lang="en-US" sz="2300" dirty="0" smtClean="0"/>
              <a:t> chi </a:t>
            </a:r>
            <a:r>
              <a:rPr lang="en-US" sz="2300" dirty="0" err="1" smtClean="0"/>
              <a:t>trong</a:t>
            </a:r>
            <a:r>
              <a:rPr lang="en-US" sz="2300" dirty="0" smtClean="0"/>
              <a:t> </a:t>
            </a:r>
            <a:r>
              <a:rPr lang="en-US" sz="2300" dirty="0" err="1" smtClean="0"/>
              <a:t>kỳ</a:t>
            </a:r>
            <a:endParaRPr lang="en-US" sz="2300" dirty="0" smtClean="0"/>
          </a:p>
          <a:p>
            <a:pPr marL="400050" lvl="1" indent="0">
              <a:buNone/>
            </a:pPr>
            <a:r>
              <a:rPr lang="en-US" sz="2300" dirty="0" err="1" smtClean="0"/>
              <a:t>Nợ</a:t>
            </a:r>
            <a:r>
              <a:rPr lang="en-US" sz="2300" dirty="0" smtClean="0"/>
              <a:t> TK 111, 112, 1388/</a:t>
            </a:r>
            <a:r>
              <a:rPr lang="en-US" sz="2300" dirty="0" err="1" smtClean="0"/>
              <a:t>Có</a:t>
            </a:r>
            <a:r>
              <a:rPr lang="en-US" sz="2300" dirty="0" smtClean="0"/>
              <a:t> TK 154, 642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300" dirty="0" err="1" smtClean="0"/>
              <a:t>Cuối</a:t>
            </a:r>
            <a:r>
              <a:rPr lang="en-US" sz="2300" dirty="0" smtClean="0"/>
              <a:t> </a:t>
            </a:r>
            <a:r>
              <a:rPr lang="en-US" sz="2300" dirty="0" err="1" smtClean="0"/>
              <a:t>kỳ</a:t>
            </a:r>
            <a:r>
              <a:rPr lang="en-US" sz="2300" dirty="0" smtClean="0"/>
              <a:t>, </a:t>
            </a:r>
            <a:r>
              <a:rPr lang="en-US" sz="2300" dirty="0" err="1" smtClean="0"/>
              <a:t>kết</a:t>
            </a:r>
            <a:r>
              <a:rPr lang="en-US" sz="2300" dirty="0" smtClean="0"/>
              <a:t> </a:t>
            </a:r>
            <a:r>
              <a:rPr lang="en-US" sz="2300" dirty="0" err="1" smtClean="0"/>
              <a:t>chuyển</a:t>
            </a:r>
            <a:r>
              <a:rPr lang="en-US" sz="2300" dirty="0" smtClean="0"/>
              <a:t> CP </a:t>
            </a:r>
            <a:r>
              <a:rPr lang="en-US" sz="2300" dirty="0" err="1" smtClean="0"/>
              <a:t>quản</a:t>
            </a:r>
            <a:r>
              <a:rPr lang="en-US" sz="2300" dirty="0" smtClean="0"/>
              <a:t> </a:t>
            </a:r>
            <a:r>
              <a:rPr lang="en-US" sz="2300" dirty="0" err="1" smtClean="0"/>
              <a:t>lý</a:t>
            </a:r>
            <a:r>
              <a:rPr lang="en-US" sz="2300" dirty="0" smtClean="0"/>
              <a:t> sang </a:t>
            </a:r>
            <a:r>
              <a:rPr lang="en-US" sz="2300" dirty="0" err="1" smtClean="0"/>
              <a:t>tài</a:t>
            </a:r>
            <a:r>
              <a:rPr lang="en-US" sz="2300" dirty="0" smtClean="0"/>
              <a:t> </a:t>
            </a:r>
            <a:r>
              <a:rPr lang="en-US" sz="2300" dirty="0" err="1" smtClean="0"/>
              <a:t>khoản</a:t>
            </a:r>
            <a:r>
              <a:rPr lang="en-US" sz="2300" dirty="0" smtClean="0"/>
              <a:t> </a:t>
            </a:r>
            <a:r>
              <a:rPr lang="en-US" sz="2300" dirty="0" err="1" smtClean="0"/>
              <a:t>xác</a:t>
            </a:r>
            <a:r>
              <a:rPr lang="en-US" sz="2300" dirty="0" smtClean="0"/>
              <a:t> </a:t>
            </a:r>
            <a:r>
              <a:rPr lang="en-US" sz="2300" dirty="0" err="1" smtClean="0"/>
              <a:t>định</a:t>
            </a:r>
            <a:r>
              <a:rPr lang="en-US" sz="2300" dirty="0" smtClean="0"/>
              <a:t> </a:t>
            </a:r>
            <a:r>
              <a:rPr lang="en-US" sz="2300" dirty="0" err="1" smtClean="0"/>
              <a:t>kết</a:t>
            </a:r>
            <a:r>
              <a:rPr lang="en-US" sz="2300" dirty="0" smtClean="0"/>
              <a:t> </a:t>
            </a:r>
            <a:r>
              <a:rPr lang="en-US" sz="2300" dirty="0" err="1" smtClean="0"/>
              <a:t>quả</a:t>
            </a:r>
            <a:endParaRPr lang="en-US" sz="2300" dirty="0" smtClean="0"/>
          </a:p>
          <a:p>
            <a:pPr marL="400050" lvl="1" indent="0">
              <a:buNone/>
            </a:pPr>
            <a:r>
              <a:rPr lang="en-US" sz="2300" dirty="0" err="1" smtClean="0"/>
              <a:t>Nợ</a:t>
            </a:r>
            <a:r>
              <a:rPr lang="en-US" sz="2300" dirty="0" smtClean="0"/>
              <a:t> TK 911/</a:t>
            </a:r>
            <a:r>
              <a:rPr lang="en-US" sz="2300" dirty="0" err="1" smtClean="0"/>
              <a:t>Có</a:t>
            </a:r>
            <a:r>
              <a:rPr lang="en-US" sz="2300" dirty="0" smtClean="0"/>
              <a:t> TK 642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xmlns="" val="862819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657225"/>
            <a:ext cx="9063037" cy="152400"/>
          </a:xfrm>
        </p:spPr>
        <p:txBody>
          <a:bodyPr/>
          <a:lstStyle/>
          <a:p>
            <a:r>
              <a:rPr lang="vi-VN" dirty="0">
                <a:latin typeface="Times New Roman" pitchFamily="18" charset="0"/>
                <a:cs typeface="Times New Roman" pitchFamily="18" charset="0"/>
              </a:rPr>
              <a:t>HẠCH TOÁN THẶNG DƯ (THÂM HỤT) LŨY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KẾ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HOẠT ĐỘNG SXKD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885825"/>
            <a:ext cx="8861425" cy="5264150"/>
          </a:xfrm>
        </p:spPr>
        <p:txBody>
          <a:bodyPr/>
          <a:lstStyle/>
          <a:p>
            <a:pPr marL="10800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013" y="1800224"/>
            <a:ext cx="7887331" cy="406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705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MỘT SỐ BÚT TOÁN THƯỜNG DÙNG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90625"/>
            <a:ext cx="9182893" cy="5943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smtClean="0"/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Kết </a:t>
            </a:r>
            <a:r>
              <a:rPr lang="en-US" dirty="0" err="1" smtClean="0"/>
              <a:t>chuyển</a:t>
            </a:r>
            <a:r>
              <a:rPr lang="en-US" dirty="0" smtClean="0"/>
              <a:t> chi </a:t>
            </a:r>
            <a:r>
              <a:rPr lang="en-US" dirty="0" err="1" smtClean="0"/>
              <a:t>phí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err="1" smtClean="0"/>
              <a:t>Nợ</a:t>
            </a:r>
            <a:r>
              <a:rPr lang="en-US" dirty="0" smtClean="0"/>
              <a:t> TK 911/</a:t>
            </a:r>
            <a:r>
              <a:rPr lang="en-US" dirty="0" err="1" smtClean="0"/>
              <a:t>Có</a:t>
            </a:r>
            <a:r>
              <a:rPr lang="en-US" dirty="0" smtClean="0"/>
              <a:t> TK 632, 642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err="1" smtClean="0"/>
              <a:t>Nợ</a:t>
            </a:r>
            <a:r>
              <a:rPr lang="en-US" dirty="0" smtClean="0"/>
              <a:t> TK 531/</a:t>
            </a:r>
            <a:r>
              <a:rPr lang="en-US" dirty="0" err="1" smtClean="0"/>
              <a:t>Có</a:t>
            </a:r>
            <a:r>
              <a:rPr lang="en-US" dirty="0" smtClean="0"/>
              <a:t> TK 911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thặng</a:t>
            </a:r>
            <a:r>
              <a:rPr lang="en-US" dirty="0" smtClean="0"/>
              <a:t> </a:t>
            </a:r>
            <a:r>
              <a:rPr lang="en-US" dirty="0" err="1" smtClean="0"/>
              <a:t>dư</a:t>
            </a:r>
            <a:r>
              <a:rPr lang="en-US" dirty="0" smtClean="0"/>
              <a:t> (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SXKD </a:t>
            </a:r>
            <a:r>
              <a:rPr lang="en-US" dirty="0" err="1" smtClean="0"/>
              <a:t>lớn</a:t>
            </a:r>
            <a:r>
              <a:rPr lang="en-US" dirty="0" smtClean="0"/>
              <a:t> </a:t>
            </a:r>
            <a:r>
              <a:rPr lang="en-US" dirty="0" err="1" smtClean="0"/>
              <a:t>hơn</a:t>
            </a:r>
            <a:r>
              <a:rPr lang="en-US" dirty="0" smtClean="0"/>
              <a:t> chi </a:t>
            </a:r>
            <a:r>
              <a:rPr lang="en-US" dirty="0" err="1" smtClean="0"/>
              <a:t>phí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SXKD</a:t>
            </a:r>
          </a:p>
          <a:p>
            <a:pPr marL="400050" lvl="1" indent="0">
              <a:buNone/>
            </a:pPr>
            <a:r>
              <a:rPr lang="en-US" dirty="0" err="1" smtClean="0"/>
              <a:t>Nợ</a:t>
            </a:r>
            <a:r>
              <a:rPr lang="en-US" dirty="0" smtClean="0"/>
              <a:t> TK 911/</a:t>
            </a:r>
            <a:r>
              <a:rPr lang="en-US" dirty="0" err="1" smtClean="0"/>
              <a:t>Có</a:t>
            </a:r>
            <a:r>
              <a:rPr lang="en-US" dirty="0" smtClean="0"/>
              <a:t> TK 4212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thâm</a:t>
            </a:r>
            <a:r>
              <a:rPr lang="en-US" dirty="0" smtClean="0"/>
              <a:t> </a:t>
            </a:r>
            <a:r>
              <a:rPr lang="en-US" dirty="0" err="1" smtClean="0"/>
              <a:t>hụt</a:t>
            </a:r>
            <a:r>
              <a:rPr lang="en-US" dirty="0" smtClean="0"/>
              <a:t> (</a:t>
            </a:r>
            <a:r>
              <a:rPr lang="en-US" dirty="0" err="1" smtClean="0"/>
              <a:t>kho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SXKD </a:t>
            </a:r>
            <a:r>
              <a:rPr lang="en-US" dirty="0" err="1" smtClean="0"/>
              <a:t>nhỏ</a:t>
            </a:r>
            <a:r>
              <a:rPr lang="en-US" dirty="0" smtClean="0"/>
              <a:t> </a:t>
            </a:r>
            <a:r>
              <a:rPr lang="en-US" dirty="0" err="1" smtClean="0"/>
              <a:t>hơn</a:t>
            </a:r>
            <a:r>
              <a:rPr lang="en-US" dirty="0" smtClean="0"/>
              <a:t> chi </a:t>
            </a:r>
            <a:r>
              <a:rPr lang="en-US" dirty="0" err="1" smtClean="0"/>
              <a:t>phí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SXKD)</a:t>
            </a:r>
          </a:p>
          <a:p>
            <a:pPr marL="400050" lvl="1" indent="0">
              <a:buNone/>
            </a:pPr>
            <a:r>
              <a:rPr lang="en-US" dirty="0" err="1" smtClean="0"/>
              <a:t>Nợ</a:t>
            </a:r>
            <a:r>
              <a:rPr lang="en-US" dirty="0" smtClean="0"/>
              <a:t> TK 4212/</a:t>
            </a:r>
            <a:r>
              <a:rPr lang="en-US" dirty="0" err="1" smtClean="0"/>
              <a:t>Có</a:t>
            </a:r>
            <a:r>
              <a:rPr lang="en-US" dirty="0" smtClean="0"/>
              <a:t> TK 911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6785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442" y="200025"/>
            <a:ext cx="9063037" cy="584200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CHỨNG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SỔ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SÁCH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6131" y="754218"/>
            <a:ext cx="6477000" cy="645620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536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31" y="33111"/>
            <a:ext cx="9063037" cy="700314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CHỨNG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SỔ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SÁCH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3561" y="914399"/>
            <a:ext cx="5433902" cy="599122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531524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31" y="33111"/>
            <a:ext cx="9063037" cy="928914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CHỨNG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SỔ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SÁCH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9331" y="1038225"/>
            <a:ext cx="7992406" cy="58293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66641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131" y="628650"/>
            <a:ext cx="97536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8540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NGHIỆP VỤ KẾ TOÁN CHI HOẠT ĐỘNG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SẢN XUẤT KINH DOANH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89295109"/>
              </p:ext>
            </p:extLst>
          </p:nvPr>
        </p:nvGraphicFramePr>
        <p:xfrm>
          <a:off x="503238" y="1768475"/>
          <a:ext cx="8861425" cy="4381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6599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23825"/>
            <a:ext cx="8954293" cy="990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NGHIỆP VỤ KẾ TOÁN CHI HOẠT ĐỘNG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SẢN XUẤT KINH DOANH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038225"/>
            <a:ext cx="8861425" cy="571500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b="1" dirty="0" err="1" smtClean="0"/>
              <a:t>Khái</a:t>
            </a:r>
            <a:r>
              <a:rPr lang="en-US" b="1" dirty="0" smtClean="0"/>
              <a:t> </a:t>
            </a:r>
            <a:r>
              <a:rPr lang="en-US" b="1" dirty="0" err="1" smtClean="0"/>
              <a:t>niệm</a:t>
            </a:r>
            <a:endParaRPr lang="en-US" b="1" dirty="0" smtClean="0"/>
          </a:p>
          <a:p>
            <a:pPr marL="0" indent="0">
              <a:buNone/>
            </a:pP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,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sinh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khoản</a:t>
            </a:r>
            <a:r>
              <a:rPr lang="en-US" dirty="0" smtClean="0"/>
              <a:t> chi </a:t>
            </a:r>
            <a:r>
              <a:rPr lang="en-US" dirty="0" err="1" smtClean="0"/>
              <a:t>phục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,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hóa</a:t>
            </a:r>
            <a:r>
              <a:rPr lang="en-US" dirty="0" smtClean="0"/>
              <a:t>, </a:t>
            </a:r>
            <a:r>
              <a:rPr lang="en-US" dirty="0" err="1" smtClean="0"/>
              <a:t>dịch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r>
              <a:rPr lang="en-US" dirty="0" smtClean="0"/>
              <a:t> (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) </a:t>
            </a:r>
            <a:r>
              <a:rPr lang="en-US" dirty="0" err="1" smtClean="0"/>
              <a:t>nhằm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nguồn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ngân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gọi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chi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18199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128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NGHIỆP VỤ KẾ TOÁN CHI HOẠT ĐỘNG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SẢN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XUẤT KINH DOANH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8954293" cy="60960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2. </a:t>
            </a:r>
            <a:r>
              <a:rPr lang="en-US" sz="2000" b="1" dirty="0" err="1" smtClean="0"/>
              <a:t>Nội</a:t>
            </a:r>
            <a:r>
              <a:rPr lang="en-US" sz="2000" b="1" dirty="0" smtClean="0"/>
              <a:t> dung chi </a:t>
            </a:r>
            <a:r>
              <a:rPr lang="en-US" sz="2000" b="1" dirty="0" err="1" smtClean="0"/>
              <a:t>hoạt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động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sản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xuất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kinh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doanh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i="1" dirty="0" err="1" smtClean="0"/>
              <a:t>Bao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gồm</a:t>
            </a:r>
            <a:r>
              <a:rPr lang="en-US" sz="2000" i="1" dirty="0" smtClean="0"/>
              <a:t>:</a:t>
            </a:r>
          </a:p>
          <a:p>
            <a:pPr>
              <a:buFontTx/>
              <a:buChar char="-"/>
            </a:pPr>
            <a:r>
              <a:rPr lang="en-US" sz="2000" dirty="0" smtClean="0"/>
              <a:t>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nguyên</a:t>
            </a:r>
            <a:r>
              <a:rPr lang="en-US" sz="2000" dirty="0" smtClean="0"/>
              <a:t> </a:t>
            </a:r>
            <a:r>
              <a:rPr lang="en-US" sz="2000" dirty="0" err="1" smtClean="0"/>
              <a:t>vật</a:t>
            </a:r>
            <a:r>
              <a:rPr lang="en-US" sz="2000" dirty="0" smtClean="0"/>
              <a:t> </a:t>
            </a:r>
            <a:r>
              <a:rPr lang="en-US" sz="2000" dirty="0" err="1" smtClean="0"/>
              <a:t>liệu</a:t>
            </a:r>
            <a:r>
              <a:rPr lang="en-US" sz="2000" dirty="0" smtClean="0"/>
              <a:t>, </a:t>
            </a:r>
            <a:r>
              <a:rPr lang="en-US" sz="2000" dirty="0" err="1" smtClean="0"/>
              <a:t>nhiên</a:t>
            </a:r>
            <a:r>
              <a:rPr lang="en-US" sz="2000" dirty="0" smtClean="0"/>
              <a:t> </a:t>
            </a:r>
            <a:r>
              <a:rPr lang="en-US" sz="2000" dirty="0" err="1" smtClean="0"/>
              <a:t>liệu</a:t>
            </a:r>
            <a:r>
              <a:rPr lang="en-US" sz="2000" dirty="0" smtClean="0"/>
              <a:t> </a:t>
            </a:r>
            <a:r>
              <a:rPr lang="en-US" sz="2000" dirty="0" err="1" smtClean="0"/>
              <a:t>dùng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SXKD;</a:t>
            </a:r>
          </a:p>
          <a:p>
            <a:pPr>
              <a:buFontTx/>
              <a:buChar char="-"/>
            </a:pPr>
            <a:r>
              <a:rPr lang="en-US" sz="2000" dirty="0" smtClean="0"/>
              <a:t>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nhân</a:t>
            </a:r>
            <a:r>
              <a:rPr lang="en-US" sz="2000" dirty="0" smtClean="0"/>
              <a:t> </a:t>
            </a:r>
            <a:r>
              <a:rPr lang="en-US" sz="2000" dirty="0" err="1" smtClean="0"/>
              <a:t>công</a:t>
            </a:r>
            <a:r>
              <a:rPr lang="en-US" sz="2000" dirty="0" smtClean="0"/>
              <a:t> </a:t>
            </a:r>
            <a:r>
              <a:rPr lang="en-US" sz="2000" dirty="0" err="1" smtClean="0"/>
              <a:t>trực</a:t>
            </a:r>
            <a:r>
              <a:rPr lang="en-US" sz="2000" dirty="0" smtClean="0"/>
              <a:t> </a:t>
            </a:r>
            <a:r>
              <a:rPr lang="en-US" sz="2000" dirty="0" err="1" smtClean="0"/>
              <a:t>tiếp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sinh</a:t>
            </a:r>
            <a:r>
              <a:rPr lang="en-US" sz="2000" dirty="0" smtClean="0"/>
              <a:t> </a:t>
            </a:r>
            <a:r>
              <a:rPr lang="en-US" sz="2000" dirty="0" err="1" smtClean="0"/>
              <a:t>liên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r>
              <a:rPr lang="en-US" sz="2000" dirty="0" smtClean="0"/>
              <a:t> </a:t>
            </a:r>
            <a:r>
              <a:rPr lang="en-US" sz="2000" dirty="0" err="1" smtClean="0"/>
              <a:t>đến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SXKD </a:t>
            </a:r>
            <a:r>
              <a:rPr lang="en-US" sz="2000" dirty="0" err="1" smtClean="0"/>
              <a:t>như</a:t>
            </a:r>
            <a:r>
              <a:rPr lang="en-US" sz="2000" dirty="0" smtClean="0"/>
              <a:t> </a:t>
            </a:r>
            <a:r>
              <a:rPr lang="en-US" sz="2000" dirty="0" err="1" smtClean="0"/>
              <a:t>tiền</a:t>
            </a:r>
            <a:r>
              <a:rPr lang="en-US" sz="2000" dirty="0" smtClean="0"/>
              <a:t> </a:t>
            </a:r>
            <a:r>
              <a:rPr lang="en-US" sz="2000" dirty="0" err="1" smtClean="0"/>
              <a:t>lương</a:t>
            </a:r>
            <a:r>
              <a:rPr lang="en-US" sz="2000" dirty="0" smtClean="0"/>
              <a:t>, </a:t>
            </a:r>
            <a:r>
              <a:rPr lang="en-US" sz="2000" dirty="0" err="1" smtClean="0"/>
              <a:t>tiền</a:t>
            </a:r>
            <a:r>
              <a:rPr lang="en-US" sz="2000" dirty="0" smtClean="0"/>
              <a:t> </a:t>
            </a:r>
            <a:r>
              <a:rPr lang="en-US" sz="2000" dirty="0" err="1" smtClean="0"/>
              <a:t>công</a:t>
            </a:r>
            <a:r>
              <a:rPr lang="en-US" sz="2000" dirty="0" smtClean="0"/>
              <a:t>,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khoản</a:t>
            </a:r>
            <a:r>
              <a:rPr lang="en-US" sz="2000" dirty="0" smtClean="0"/>
              <a:t> </a:t>
            </a:r>
            <a:r>
              <a:rPr lang="en-US" sz="2000" dirty="0" err="1" smtClean="0"/>
              <a:t>phụ</a:t>
            </a:r>
            <a:r>
              <a:rPr lang="en-US" sz="2000" dirty="0" smtClean="0"/>
              <a:t> </a:t>
            </a:r>
            <a:r>
              <a:rPr lang="en-US" sz="2000" dirty="0" err="1" smtClean="0"/>
              <a:t>cấp</a:t>
            </a:r>
            <a:r>
              <a:rPr lang="en-US" sz="2000" dirty="0" smtClean="0"/>
              <a:t>, </a:t>
            </a:r>
            <a:r>
              <a:rPr lang="en-US" sz="2000" dirty="0" err="1" smtClean="0"/>
              <a:t>tiền</a:t>
            </a:r>
            <a:r>
              <a:rPr lang="en-US" sz="2000" dirty="0" smtClean="0"/>
              <a:t> </a:t>
            </a:r>
            <a:r>
              <a:rPr lang="en-US" sz="2000" dirty="0" err="1" smtClean="0"/>
              <a:t>thưởng</a:t>
            </a:r>
            <a:r>
              <a:rPr lang="en-US" sz="2000" dirty="0" smtClean="0"/>
              <a:t>…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cán</a:t>
            </a:r>
            <a:r>
              <a:rPr lang="en-US" sz="2000" dirty="0" smtClean="0"/>
              <a:t> </a:t>
            </a:r>
            <a:r>
              <a:rPr lang="en-US" sz="2000" dirty="0" err="1" smtClean="0"/>
              <a:t>bộ</a:t>
            </a:r>
            <a:r>
              <a:rPr lang="en-US" sz="2000" dirty="0" smtClean="0"/>
              <a:t>, </a:t>
            </a:r>
            <a:r>
              <a:rPr lang="en-US" sz="2000" dirty="0" err="1" smtClean="0"/>
              <a:t>công</a:t>
            </a:r>
            <a:r>
              <a:rPr lang="en-US" sz="2000" dirty="0" smtClean="0"/>
              <a:t> </a:t>
            </a:r>
            <a:r>
              <a:rPr lang="en-US" sz="2000" dirty="0" err="1" smtClean="0"/>
              <a:t>chức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người</a:t>
            </a:r>
            <a:r>
              <a:rPr lang="en-US" sz="2000" dirty="0" smtClean="0"/>
              <a:t> </a:t>
            </a:r>
            <a:r>
              <a:rPr lang="en-US" sz="2000" dirty="0" err="1" smtClean="0"/>
              <a:t>lao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khác</a:t>
            </a:r>
            <a:r>
              <a:rPr lang="en-US" sz="2000" dirty="0" smtClean="0"/>
              <a:t> </a:t>
            </a:r>
            <a:r>
              <a:rPr lang="en-US" sz="2000" dirty="0" err="1" smtClean="0"/>
              <a:t>trực</a:t>
            </a:r>
            <a:r>
              <a:rPr lang="en-US" sz="2000" dirty="0" smtClean="0"/>
              <a:t> </a:t>
            </a:r>
            <a:r>
              <a:rPr lang="en-US" sz="2000" dirty="0" err="1" smtClean="0"/>
              <a:t>tiếp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/>
              <a:t> </a:t>
            </a:r>
            <a:r>
              <a:rPr lang="en-US" sz="2000" dirty="0" err="1" smtClean="0"/>
              <a:t>xuất</a:t>
            </a:r>
            <a:r>
              <a:rPr lang="en-US" sz="2000" dirty="0" smtClean="0"/>
              <a:t>,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doanh</a:t>
            </a:r>
            <a:r>
              <a:rPr lang="en-US" sz="2000" dirty="0" smtClean="0"/>
              <a:t>;</a:t>
            </a:r>
          </a:p>
          <a:p>
            <a:pPr>
              <a:buFontTx/>
              <a:buChar char="-"/>
            </a:pP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khoản</a:t>
            </a:r>
            <a:r>
              <a:rPr lang="en-US" sz="2000" dirty="0" smtClean="0"/>
              <a:t> </a:t>
            </a:r>
            <a:r>
              <a:rPr lang="en-US" sz="2000" dirty="0" err="1" smtClean="0"/>
              <a:t>trích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lương</a:t>
            </a:r>
            <a:r>
              <a:rPr lang="en-US" sz="2000" dirty="0"/>
              <a:t> </a:t>
            </a:r>
            <a:r>
              <a:rPr lang="en-US" sz="2000" dirty="0" err="1" smtClean="0"/>
              <a:t>như</a:t>
            </a:r>
            <a:r>
              <a:rPr lang="en-US" sz="2000" dirty="0" smtClean="0"/>
              <a:t> BHXH, BHYT, BHTN, KPCĐ;</a:t>
            </a:r>
          </a:p>
          <a:p>
            <a:pPr>
              <a:buFontTx/>
              <a:buChar char="-"/>
            </a:pPr>
            <a:r>
              <a:rPr lang="en-US" sz="2000" dirty="0" smtClean="0"/>
              <a:t>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CCDC </a:t>
            </a:r>
            <a:r>
              <a:rPr lang="en-US" sz="2000" dirty="0" err="1" smtClean="0"/>
              <a:t>dùng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/>
              <a:t> </a:t>
            </a:r>
            <a:r>
              <a:rPr lang="en-US" sz="2000" dirty="0" smtClean="0"/>
              <a:t>SXKD;</a:t>
            </a:r>
          </a:p>
          <a:p>
            <a:pPr>
              <a:buFontTx/>
              <a:buChar char="-"/>
            </a:pP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TSCĐ, 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sửa</a:t>
            </a:r>
            <a:r>
              <a:rPr lang="en-US" sz="2000" dirty="0" smtClean="0"/>
              <a:t> </a:t>
            </a:r>
            <a:r>
              <a:rPr lang="en-US" sz="2000" dirty="0" err="1" smtClean="0"/>
              <a:t>chữa</a:t>
            </a:r>
            <a:r>
              <a:rPr lang="en-US" sz="2000" dirty="0" smtClean="0"/>
              <a:t> TSCĐ </a:t>
            </a:r>
            <a:r>
              <a:rPr lang="en-US" sz="2000" dirty="0" err="1" smtClean="0"/>
              <a:t>dùng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SXKD;</a:t>
            </a:r>
          </a:p>
          <a:p>
            <a:pPr>
              <a:buFontTx/>
              <a:buChar char="-"/>
            </a:pPr>
            <a:r>
              <a:rPr lang="en-US" sz="2000" dirty="0" smtClean="0"/>
              <a:t>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bán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quản</a:t>
            </a:r>
            <a:r>
              <a:rPr lang="en-US" sz="2000" dirty="0" smtClean="0"/>
              <a:t> </a:t>
            </a:r>
            <a:r>
              <a:rPr lang="en-US" sz="2000" dirty="0" err="1" smtClean="0"/>
              <a:t>lý</a:t>
            </a:r>
            <a:r>
              <a:rPr lang="en-US" sz="2000" dirty="0" smtClean="0"/>
              <a:t> </a:t>
            </a:r>
            <a:r>
              <a:rPr lang="en-US" sz="2000" dirty="0" err="1" smtClean="0"/>
              <a:t>liên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r>
              <a:rPr lang="en-US" sz="2000" dirty="0" smtClean="0"/>
              <a:t> </a:t>
            </a:r>
            <a:r>
              <a:rPr lang="en-US" sz="2000" dirty="0" err="1" smtClean="0"/>
              <a:t>đến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SXKD;</a:t>
            </a:r>
          </a:p>
          <a:p>
            <a:pPr>
              <a:buFontTx/>
              <a:buChar char="-"/>
            </a:pPr>
            <a:r>
              <a:rPr lang="en-US" sz="2000" dirty="0" smtClean="0"/>
              <a:t>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mua</a:t>
            </a:r>
            <a:r>
              <a:rPr lang="en-US" sz="2000" dirty="0" smtClean="0"/>
              <a:t> </a:t>
            </a:r>
            <a:r>
              <a:rPr lang="en-US" sz="2000" dirty="0" err="1" smtClean="0"/>
              <a:t>ngoài</a:t>
            </a:r>
            <a:r>
              <a:rPr lang="en-US" sz="2000" dirty="0" smtClean="0"/>
              <a:t> </a:t>
            </a:r>
            <a:r>
              <a:rPr lang="en-US" sz="2000" dirty="0" err="1" smtClean="0"/>
              <a:t>khác</a:t>
            </a:r>
            <a:r>
              <a:rPr lang="en-US" sz="2000" dirty="0" smtClean="0"/>
              <a:t> </a:t>
            </a:r>
            <a:r>
              <a:rPr lang="en-US" sz="2000" dirty="0" err="1" smtClean="0"/>
              <a:t>như</a:t>
            </a:r>
            <a:r>
              <a:rPr lang="en-US" sz="2000" dirty="0" smtClean="0"/>
              <a:t> </a:t>
            </a:r>
            <a:r>
              <a:rPr lang="en-US" sz="2000" dirty="0" err="1" smtClean="0"/>
              <a:t>tiền</a:t>
            </a:r>
            <a:r>
              <a:rPr lang="en-US" sz="2000" dirty="0" smtClean="0"/>
              <a:t> </a:t>
            </a:r>
            <a:r>
              <a:rPr lang="en-US" sz="2000" dirty="0" err="1" smtClean="0"/>
              <a:t>điện</a:t>
            </a:r>
            <a:r>
              <a:rPr lang="en-US" sz="2000" dirty="0" smtClean="0"/>
              <a:t>, </a:t>
            </a:r>
            <a:r>
              <a:rPr lang="en-US" sz="2000" dirty="0" err="1" smtClean="0"/>
              <a:t>nước</a:t>
            </a:r>
            <a:r>
              <a:rPr lang="en-US" sz="2000" dirty="0" smtClean="0"/>
              <a:t>, </a:t>
            </a:r>
            <a:r>
              <a:rPr lang="en-US" sz="2000" dirty="0" err="1" smtClean="0"/>
              <a:t>điện</a:t>
            </a:r>
            <a:r>
              <a:rPr lang="en-US" sz="2000" dirty="0" smtClean="0"/>
              <a:t> </a:t>
            </a:r>
            <a:r>
              <a:rPr lang="en-US" sz="2000" dirty="0" err="1" smtClean="0"/>
              <a:t>thoại</a:t>
            </a:r>
            <a:r>
              <a:rPr lang="en-US" sz="2000" dirty="0" smtClean="0"/>
              <a:t>, internet, </a:t>
            </a:r>
            <a:r>
              <a:rPr lang="en-US" sz="2000" dirty="0" err="1" smtClean="0"/>
              <a:t>thuê</a:t>
            </a:r>
            <a:r>
              <a:rPr lang="en-US" sz="2000" dirty="0" smtClean="0"/>
              <a:t> </a:t>
            </a:r>
            <a:r>
              <a:rPr lang="en-US" sz="2000" dirty="0" err="1" smtClean="0"/>
              <a:t>thiết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ấn</a:t>
            </a:r>
            <a:r>
              <a:rPr lang="en-US" sz="2000" dirty="0" smtClean="0"/>
              <a:t> </a:t>
            </a:r>
            <a:r>
              <a:rPr lang="en-US" sz="2000" dirty="0" err="1" smtClean="0"/>
              <a:t>phẩm</a:t>
            </a:r>
            <a:r>
              <a:rPr lang="en-US" sz="2000" dirty="0" smtClean="0"/>
              <a:t>, </a:t>
            </a:r>
            <a:r>
              <a:rPr lang="en-US" sz="2000" dirty="0" err="1" smtClean="0"/>
              <a:t>thuê</a:t>
            </a:r>
            <a:r>
              <a:rPr lang="en-US" sz="2000" dirty="0" smtClean="0"/>
              <a:t> </a:t>
            </a:r>
            <a:r>
              <a:rPr lang="en-US" sz="2000" dirty="0" err="1" smtClean="0"/>
              <a:t>quảng</a:t>
            </a:r>
            <a:r>
              <a:rPr lang="en-US" sz="2000" dirty="0" smtClean="0"/>
              <a:t> </a:t>
            </a:r>
            <a:r>
              <a:rPr lang="en-US" sz="2000" dirty="0" err="1" smtClean="0"/>
              <a:t>cáo</a:t>
            </a:r>
            <a:r>
              <a:rPr lang="en-US" sz="2000" dirty="0" smtClean="0"/>
              <a:t>,…</a:t>
            </a:r>
          </a:p>
          <a:p>
            <a:pPr>
              <a:buFontTx/>
              <a:buChar char="-"/>
            </a:pPr>
            <a:r>
              <a:rPr lang="en-US" sz="2000" dirty="0" smtClean="0"/>
              <a:t>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khác</a:t>
            </a:r>
            <a:r>
              <a:rPr lang="en-US" sz="2000" dirty="0" smtClean="0"/>
              <a:t> </a:t>
            </a:r>
            <a:r>
              <a:rPr lang="en-US" sz="2000" dirty="0" err="1" smtClean="0"/>
              <a:t>phục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SXKD </a:t>
            </a:r>
            <a:r>
              <a:rPr lang="en-US" sz="2000" dirty="0" err="1" smtClean="0"/>
              <a:t>như</a:t>
            </a:r>
            <a:r>
              <a:rPr lang="en-US" sz="2000" dirty="0" smtClean="0"/>
              <a:t> </a:t>
            </a:r>
            <a:r>
              <a:rPr lang="en-US" sz="2000" dirty="0" err="1" smtClean="0"/>
              <a:t>lãi</a:t>
            </a:r>
            <a:r>
              <a:rPr lang="en-US" sz="2000" dirty="0" smtClean="0"/>
              <a:t> </a:t>
            </a:r>
            <a:r>
              <a:rPr lang="en-US" sz="2000" dirty="0" err="1" smtClean="0"/>
              <a:t>vay</a:t>
            </a:r>
            <a:r>
              <a:rPr lang="en-US" sz="2000" dirty="0"/>
              <a:t>,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môn</a:t>
            </a:r>
            <a:r>
              <a:rPr lang="en-US" sz="2000" dirty="0" smtClean="0"/>
              <a:t> </a:t>
            </a:r>
            <a:r>
              <a:rPr lang="en-US" sz="2000" dirty="0" err="1" smtClean="0"/>
              <a:t>bài</a:t>
            </a:r>
            <a:r>
              <a:rPr lang="en-US" sz="2000" dirty="0" smtClean="0"/>
              <a:t>,…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4097633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660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CÁC TÀI KHOẢN CHI HOẠT ĐỘNG SXKD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8861425" cy="50355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154 - </a:t>
            </a:r>
            <a:r>
              <a:rPr lang="en-US" dirty="0">
                <a:solidFill>
                  <a:schemeClr val="tx1"/>
                </a:solidFill>
              </a:rPr>
              <a:t>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SXKD,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dở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dang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642 - </a:t>
            </a:r>
            <a:r>
              <a:rPr lang="en-US" dirty="0">
                <a:solidFill>
                  <a:schemeClr val="tx1"/>
                </a:solidFill>
              </a:rPr>
              <a:t>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lý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của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SXKD,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endParaRPr lang="en-US" dirty="0">
              <a:solidFill>
                <a:schemeClr val="tx1"/>
              </a:solidFill>
            </a:endParaRPr>
          </a:p>
          <a:p>
            <a:pPr marL="965250" lvl="1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Tài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6421 -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nhân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viên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của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bộ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lý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SXKD</a:t>
            </a:r>
          </a:p>
          <a:p>
            <a:pPr marL="965250" lvl="1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Tài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6422 -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vật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dụng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vật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dụng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xuất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SXKD</a:t>
            </a:r>
          </a:p>
          <a:p>
            <a:pPr marL="965250" lvl="1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Tài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6423 -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khấu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hao</a:t>
            </a:r>
            <a:r>
              <a:rPr lang="en-US" dirty="0">
                <a:solidFill>
                  <a:schemeClr val="tx1"/>
                </a:solidFill>
              </a:rPr>
              <a:t> TSCĐ: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khấu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hao</a:t>
            </a:r>
            <a:r>
              <a:rPr lang="en-US" dirty="0">
                <a:solidFill>
                  <a:schemeClr val="tx1"/>
                </a:solidFill>
              </a:rPr>
              <a:t> TSCĐ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SXKD</a:t>
            </a:r>
          </a:p>
          <a:p>
            <a:pPr marL="965250" lvl="1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Tài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6428 -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mua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ngoài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SXKD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9251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6604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TÀI KHOẢN 154 - CHI PHÍ SXKD, DỊCH VỤ DỞ DANG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8861425" cy="5035550"/>
          </a:xfrm>
        </p:spPr>
        <p:txBody>
          <a:bodyPr/>
          <a:lstStyle/>
          <a:p>
            <a:pPr marL="10800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này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tổng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hợp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xuất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kinh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doanh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phục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việc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tính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thành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phẩm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 ở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vị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Hạch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đến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xuất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phẩm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thực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hiện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Hạch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Có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giá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vốn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phẩm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hoàn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thành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</a:rPr>
              <a:t>trị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phế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liệu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hồi</a:t>
            </a:r>
            <a:r>
              <a:rPr lang="en-US" dirty="0">
                <a:solidFill>
                  <a:schemeClr val="tx1"/>
                </a:solidFill>
              </a:rPr>
              <a:t>; NVL, CCDC </a:t>
            </a:r>
            <a:r>
              <a:rPr lang="en-US" dirty="0" err="1">
                <a:solidFill>
                  <a:schemeClr val="tx1"/>
                </a:solidFill>
              </a:rPr>
              <a:t>sử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dụng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hết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nhập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7172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50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TÀI KHOẢN 642 - CHI PHÍ QUẢN LÝ CỦA HOẠT ĐỘNG SXKD, DỊCH VỤ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266825"/>
            <a:ext cx="8861425" cy="4883150"/>
          </a:xfrm>
        </p:spPr>
        <p:txBody>
          <a:bodyPr/>
          <a:lstStyle/>
          <a:p>
            <a:pPr marL="10800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này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lý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của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xuất</a:t>
            </a:r>
            <a:r>
              <a:rPr lang="en-US" dirty="0">
                <a:solidFill>
                  <a:schemeClr val="tx1"/>
                </a:solidFill>
              </a:rPr>
              <a:t>,  </a:t>
            </a:r>
            <a:r>
              <a:rPr lang="en-US" dirty="0" err="1">
                <a:solidFill>
                  <a:schemeClr val="tx1"/>
                </a:solidFill>
              </a:rPr>
              <a:t>kinh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doanh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, VD: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của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bộ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lý</a:t>
            </a:r>
            <a:r>
              <a:rPr lang="en-US" dirty="0">
                <a:solidFill>
                  <a:schemeClr val="tx1"/>
                </a:solidFill>
              </a:rPr>
              <a:t>,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dịch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mua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ngoài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điện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nước</a:t>
            </a:r>
            <a:r>
              <a:rPr lang="en-US" dirty="0" smtClean="0">
                <a:solidFill>
                  <a:schemeClr val="tx1"/>
                </a:solidFill>
              </a:rPr>
              <a:t>..., </a:t>
            </a:r>
            <a:r>
              <a:rPr lang="en-US" dirty="0">
                <a:solidFill>
                  <a:schemeClr val="tx1"/>
                </a:solidFill>
              </a:rPr>
              <a:t>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tiếp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khách</a:t>
            </a:r>
            <a:r>
              <a:rPr lang="en-US" dirty="0" smtClean="0">
                <a:solidFill>
                  <a:schemeClr val="tx1"/>
                </a:solidFill>
              </a:rPr>
              <a:t>…</a:t>
            </a: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Hạch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kỳ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hoạt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xuất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kinh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doanh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Hạch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Có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giảm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kỳ</a:t>
            </a:r>
            <a:r>
              <a:rPr lang="en-US" dirty="0">
                <a:solidFill>
                  <a:schemeClr val="tx1"/>
                </a:solidFill>
              </a:rPr>
              <a:t>; chi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kết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chuyển</a:t>
            </a:r>
            <a:r>
              <a:rPr lang="en-US" dirty="0">
                <a:solidFill>
                  <a:schemeClr val="tx1"/>
                </a:solidFill>
              </a:rPr>
              <a:t> sang </a:t>
            </a:r>
            <a:r>
              <a:rPr lang="en-US" dirty="0" err="1">
                <a:solidFill>
                  <a:schemeClr val="tx1"/>
                </a:solidFill>
              </a:rPr>
              <a:t>tài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911</a:t>
            </a:r>
          </a:p>
          <a:p>
            <a:pPr marL="1080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083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6604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 ĐIỂM THAY ĐỔI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8013683"/>
              </p:ext>
            </p:extLst>
          </p:nvPr>
        </p:nvGraphicFramePr>
        <p:xfrm>
          <a:off x="503238" y="962025"/>
          <a:ext cx="8861424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093">
                  <a:extLst>
                    <a:ext uri="{9D8B030D-6E8A-4147-A177-3AD203B41FA5}">
                      <a16:colId xmlns="" xmlns:a16="http://schemas.microsoft.com/office/drawing/2014/main" val="3786366288"/>
                    </a:ext>
                  </a:extLst>
                </a:gridCol>
                <a:gridCol w="4572000">
                  <a:extLst>
                    <a:ext uri="{9D8B030D-6E8A-4147-A177-3AD203B41FA5}">
                      <a16:colId xmlns="" xmlns:a16="http://schemas.microsoft.com/office/drawing/2014/main" val="2187420001"/>
                    </a:ext>
                  </a:extLst>
                </a:gridCol>
                <a:gridCol w="3793331">
                  <a:extLst>
                    <a:ext uri="{9D8B030D-6E8A-4147-A177-3AD203B41FA5}">
                      <a16:colId xmlns="" xmlns:a16="http://schemas.microsoft.com/office/drawing/2014/main" val="200073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Chế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độ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mới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Chế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độ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4941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Thêm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mới</a:t>
                      </a:r>
                      <a:r>
                        <a:rPr lang="en-US" baseline="0" dirty="0" smtClean="0"/>
                        <a:t> TK 154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Không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có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tài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khoản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này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26289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TK 642 </a:t>
                      </a:r>
                      <a:r>
                        <a:rPr lang="en-US" dirty="0" err="1" smtClean="0"/>
                        <a:t>dùng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để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theo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dõi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riêng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các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khoản</a:t>
                      </a:r>
                      <a:r>
                        <a:rPr lang="en-US" baseline="0" dirty="0" smtClean="0"/>
                        <a:t> chi </a:t>
                      </a:r>
                      <a:r>
                        <a:rPr lang="en-US" baseline="0" dirty="0" err="1" smtClean="0"/>
                        <a:t>quản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lý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của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hoạt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động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sản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xuất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kinh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doanh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dịch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TK 642 </a:t>
                      </a:r>
                      <a:r>
                        <a:rPr lang="en-US" dirty="0" err="1" smtClean="0"/>
                        <a:t>cũ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dùng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để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theo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dõi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các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khoản</a:t>
                      </a:r>
                      <a:r>
                        <a:rPr lang="en-US" baseline="0" dirty="0" smtClean="0"/>
                        <a:t> chi </a:t>
                      </a:r>
                      <a:r>
                        <a:rPr lang="en-US" baseline="0" dirty="0" err="1" smtClean="0"/>
                        <a:t>chưa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xác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định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đối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tượng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chịu</a:t>
                      </a:r>
                      <a:r>
                        <a:rPr lang="en-US" baseline="0" dirty="0" smtClean="0"/>
                        <a:t> chi </a:t>
                      </a:r>
                      <a:r>
                        <a:rPr lang="en-US" baseline="0" dirty="0" err="1" smtClean="0"/>
                        <a:t>phí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25889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Cuối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kỳ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phải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kết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chuyển</a:t>
                      </a:r>
                      <a:r>
                        <a:rPr lang="en-US" baseline="0" dirty="0" smtClean="0"/>
                        <a:t> TK 642 </a:t>
                      </a:r>
                      <a:r>
                        <a:rPr lang="en-US" baseline="0" dirty="0" err="1" smtClean="0"/>
                        <a:t>về</a:t>
                      </a:r>
                      <a:r>
                        <a:rPr lang="en-US" baseline="0" dirty="0" smtClean="0"/>
                        <a:t> TK 911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8458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6691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9652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MỘT SỐ BÚT TOÁN THƯỜNG DÙNG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266825"/>
            <a:ext cx="8861425" cy="488315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Xuất</a:t>
            </a:r>
            <a:r>
              <a:rPr lang="en-US" sz="2800" dirty="0" smtClean="0"/>
              <a:t> </a:t>
            </a:r>
            <a:r>
              <a:rPr lang="en-US" sz="2800" dirty="0" err="1" smtClean="0"/>
              <a:t>kho</a:t>
            </a:r>
            <a:r>
              <a:rPr lang="en-US" sz="2800" dirty="0" smtClean="0"/>
              <a:t> NVL, CCDC </a:t>
            </a:r>
            <a:r>
              <a:rPr lang="en-US" sz="2800" dirty="0" err="1" smtClean="0"/>
              <a:t>cho</a:t>
            </a:r>
            <a:r>
              <a:rPr lang="en-US" sz="2800" dirty="0" smtClean="0"/>
              <a:t> </a:t>
            </a:r>
            <a:r>
              <a:rPr lang="en-US" sz="2800" dirty="0" err="1" smtClean="0"/>
              <a:t>hoạt</a:t>
            </a:r>
            <a:r>
              <a:rPr lang="en-US" sz="2800" dirty="0" smtClean="0"/>
              <a:t> </a:t>
            </a:r>
            <a:r>
              <a:rPr lang="en-US" sz="2800" dirty="0" err="1" smtClean="0"/>
              <a:t>động</a:t>
            </a:r>
            <a:r>
              <a:rPr lang="en-US" sz="2800" dirty="0" smtClean="0"/>
              <a:t> SXKD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err="1" smtClean="0"/>
              <a:t>Nợ</a:t>
            </a:r>
            <a:r>
              <a:rPr lang="en-US" sz="2800" dirty="0" smtClean="0"/>
              <a:t> TK 154, 642/</a:t>
            </a:r>
            <a:r>
              <a:rPr lang="en-US" sz="2800" dirty="0" err="1" smtClean="0"/>
              <a:t>Có</a:t>
            </a:r>
            <a:r>
              <a:rPr lang="en-US" sz="2800" dirty="0" smtClean="0"/>
              <a:t> TK 152, 153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Chi </a:t>
            </a:r>
            <a:r>
              <a:rPr lang="en-US" sz="2800" dirty="0" err="1" smtClean="0"/>
              <a:t>phí</a:t>
            </a:r>
            <a:r>
              <a:rPr lang="en-US" sz="2800" dirty="0" smtClean="0"/>
              <a:t> SXKD chi </a:t>
            </a:r>
            <a:r>
              <a:rPr lang="en-US" sz="2800" dirty="0" err="1" smtClean="0"/>
              <a:t>trực</a:t>
            </a:r>
            <a:r>
              <a:rPr lang="en-US" sz="2800" dirty="0" smtClean="0"/>
              <a:t> </a:t>
            </a:r>
            <a:r>
              <a:rPr lang="en-US" sz="2800" dirty="0" err="1" smtClean="0"/>
              <a:t>tiếp</a:t>
            </a:r>
            <a:r>
              <a:rPr lang="en-US" sz="2800" dirty="0" smtClean="0"/>
              <a:t> </a:t>
            </a:r>
            <a:r>
              <a:rPr lang="en-US" sz="2800" dirty="0" err="1" smtClean="0"/>
              <a:t>bằng</a:t>
            </a:r>
            <a:r>
              <a:rPr lang="en-US" sz="2800" dirty="0" smtClean="0"/>
              <a:t> </a:t>
            </a:r>
            <a:r>
              <a:rPr lang="en-US" sz="2800" dirty="0" err="1" smtClean="0"/>
              <a:t>tiền</a:t>
            </a:r>
            <a:endParaRPr lang="en-US" sz="28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err="1" smtClean="0"/>
              <a:t>Nợ</a:t>
            </a:r>
            <a:r>
              <a:rPr lang="en-US" sz="2800" dirty="0" smtClean="0"/>
              <a:t> TK 154, 642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err="1" smtClean="0"/>
              <a:t>Nợ</a:t>
            </a:r>
            <a:r>
              <a:rPr lang="en-US" sz="2800" dirty="0" smtClean="0"/>
              <a:t> TK 1331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err="1" smtClean="0"/>
              <a:t>Có</a:t>
            </a:r>
            <a:r>
              <a:rPr lang="en-US" sz="2800" dirty="0" smtClean="0"/>
              <a:t> TK 111, 112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Chi </a:t>
            </a:r>
            <a:r>
              <a:rPr lang="en-US" sz="2800" dirty="0" err="1" smtClean="0"/>
              <a:t>phí</a:t>
            </a:r>
            <a:r>
              <a:rPr lang="en-US" sz="2800" dirty="0" smtClean="0"/>
              <a:t> </a:t>
            </a:r>
            <a:r>
              <a:rPr lang="en-US" sz="2800" dirty="0" err="1" smtClean="0"/>
              <a:t>khấu</a:t>
            </a:r>
            <a:r>
              <a:rPr lang="en-US" sz="2800" dirty="0" smtClean="0"/>
              <a:t> </a:t>
            </a:r>
            <a:r>
              <a:rPr lang="en-US" sz="2800" dirty="0" err="1" smtClean="0"/>
              <a:t>hao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TSCĐ </a:t>
            </a:r>
            <a:r>
              <a:rPr lang="en-US" sz="2800" dirty="0" err="1" smtClean="0"/>
              <a:t>dùng</a:t>
            </a:r>
            <a:r>
              <a:rPr lang="en-US" sz="2800" dirty="0" smtClean="0"/>
              <a:t> </a:t>
            </a:r>
            <a:r>
              <a:rPr lang="en-US" sz="2800" dirty="0" err="1" smtClean="0"/>
              <a:t>cho</a:t>
            </a:r>
            <a:r>
              <a:rPr lang="en-US" sz="2800" dirty="0" smtClean="0"/>
              <a:t> </a:t>
            </a:r>
            <a:r>
              <a:rPr lang="en-US" sz="2800" dirty="0" err="1" smtClean="0"/>
              <a:t>hoạt</a:t>
            </a:r>
            <a:r>
              <a:rPr lang="en-US" sz="2800" dirty="0" smtClean="0"/>
              <a:t> </a:t>
            </a:r>
            <a:r>
              <a:rPr lang="en-US" sz="2800" dirty="0" err="1" smtClean="0"/>
              <a:t>động</a:t>
            </a:r>
            <a:r>
              <a:rPr lang="en-US" sz="2800" dirty="0" smtClean="0"/>
              <a:t> SXKD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err="1" smtClean="0"/>
              <a:t>Nợ</a:t>
            </a:r>
            <a:r>
              <a:rPr lang="en-US" sz="2800" dirty="0" smtClean="0"/>
              <a:t> TK 154, 642/</a:t>
            </a:r>
            <a:r>
              <a:rPr lang="en-US" sz="2800" dirty="0" err="1" smtClean="0"/>
              <a:t>Có</a:t>
            </a:r>
            <a:r>
              <a:rPr lang="en-US" sz="2800" dirty="0" smtClean="0"/>
              <a:t> TK 214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Chi </a:t>
            </a:r>
            <a:r>
              <a:rPr lang="en-US" sz="2800" dirty="0" err="1" smtClean="0"/>
              <a:t>tiền</a:t>
            </a:r>
            <a:r>
              <a:rPr lang="en-US" sz="2800" dirty="0" smtClean="0"/>
              <a:t> </a:t>
            </a:r>
            <a:r>
              <a:rPr lang="en-US" sz="2800" dirty="0" err="1" smtClean="0"/>
              <a:t>lương</a:t>
            </a:r>
            <a:r>
              <a:rPr lang="en-US" sz="2800" dirty="0" smtClean="0"/>
              <a:t>, </a:t>
            </a:r>
            <a:r>
              <a:rPr lang="en-US" sz="2800" dirty="0" err="1" smtClean="0"/>
              <a:t>bảo</a:t>
            </a:r>
            <a:r>
              <a:rPr lang="en-US" sz="2800" dirty="0" smtClean="0"/>
              <a:t> </a:t>
            </a:r>
            <a:r>
              <a:rPr lang="en-US" sz="2800" dirty="0" err="1" smtClean="0"/>
              <a:t>hiểm</a:t>
            </a:r>
            <a:r>
              <a:rPr lang="en-US" sz="2800" dirty="0" smtClean="0"/>
              <a:t>, KPCĐ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bộ</a:t>
            </a:r>
            <a:r>
              <a:rPr lang="en-US" sz="2800" dirty="0" smtClean="0"/>
              <a:t> </a:t>
            </a:r>
            <a:r>
              <a:rPr lang="en-US" sz="2800" dirty="0" err="1" smtClean="0"/>
              <a:t>phận</a:t>
            </a:r>
            <a:r>
              <a:rPr lang="en-US" sz="2800" dirty="0" smtClean="0"/>
              <a:t> SXKD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err="1" smtClean="0"/>
              <a:t>Nợ</a:t>
            </a:r>
            <a:r>
              <a:rPr lang="en-US" sz="2800" dirty="0" smtClean="0"/>
              <a:t> TK 152, 154/</a:t>
            </a:r>
            <a:r>
              <a:rPr lang="en-US" sz="2800" dirty="0" err="1" smtClean="0"/>
              <a:t>Có</a:t>
            </a:r>
            <a:r>
              <a:rPr lang="en-US" sz="2800" dirty="0" smtClean="0"/>
              <a:t> TK 332, 334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51140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40195</TotalTime>
  <Words>1056</Words>
  <Application>Microsoft Office PowerPoint</Application>
  <PresentationFormat>Custom</PresentationFormat>
  <Paragraphs>98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HƯỚNG DẪN HẠCH TOÁN CÁC NGHIỆP VỤ CHI HOẠT ĐỘNG SẢN XUẤT KINH DOANH</vt:lpstr>
      <vt:lpstr>NGHIỆP VỤ KẾ TOÁN CHI HOẠT ĐỘNG  SẢN XUẤT KINH DOANH</vt:lpstr>
      <vt:lpstr>NGHIỆP VỤ KẾ TOÁN CHI HOẠT ĐỘNG  SẢN XUẤT KINH DOANH</vt:lpstr>
      <vt:lpstr>NGHIỆP VỤ KẾ TOÁN CHI HOẠT ĐỘNG  SẢN XUẤT KINH DOANH</vt:lpstr>
      <vt:lpstr>CÁC TÀI KHOẢN CHI HOẠT ĐỘNG SXKD</vt:lpstr>
      <vt:lpstr>TÀI KHOẢN 154 - CHI PHÍ SXKD, DỊCH VỤ DỞ DANG</vt:lpstr>
      <vt:lpstr>TÀI KHOẢN 642 - CHI PHÍ QUẢN LÝ CỦA HOẠT ĐỘNG SXKD, DỊCH VỤ</vt:lpstr>
      <vt:lpstr>CÁC ĐIỂM THAY ĐỔI</vt:lpstr>
      <vt:lpstr>MỘT SỐ BÚT TOÁN THƯỜNG DÙNG</vt:lpstr>
      <vt:lpstr>MỘT SỐ BÚT TOÁN THƯỜNG DÙNG</vt:lpstr>
      <vt:lpstr>HẠCH TOÁN THẶNG DƯ (THÂM HỤT) LŨY KẾ HOẠT ĐỘNG SXKD</vt:lpstr>
      <vt:lpstr>MỘT SỐ BÚT TOÁN THƯỜNG DÙNG</vt:lpstr>
      <vt:lpstr>CHỨNG TỪ, SỔ SÁCH</vt:lpstr>
      <vt:lpstr>CHỨNG TỪ, SỔ SÁCH</vt:lpstr>
      <vt:lpstr>CHỨNG TỪ, SỔ SÁCH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Viet Hung</cp:lastModifiedBy>
  <cp:revision>589</cp:revision>
  <cp:lastPrinted>1601-01-01T00:00:00Z</cp:lastPrinted>
  <dcterms:created xsi:type="dcterms:W3CDTF">2014-01-10T01:49:19Z</dcterms:created>
  <dcterms:modified xsi:type="dcterms:W3CDTF">2018-01-10T16:08:14Z</dcterms:modified>
</cp:coreProperties>
</file>